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7" r:id="rId2"/>
    <p:sldId id="257" r:id="rId3"/>
    <p:sldId id="261" r:id="rId4"/>
    <p:sldId id="266" r:id="rId5"/>
    <p:sldId id="263" r:id="rId6"/>
    <p:sldId id="272" r:id="rId7"/>
    <p:sldId id="273" r:id="rId8"/>
    <p:sldId id="274" r:id="rId9"/>
    <p:sldId id="275" r:id="rId10"/>
    <p:sldId id="264" r:id="rId11"/>
    <p:sldId id="265" r:id="rId12"/>
    <p:sldId id="269" r:id="rId13"/>
    <p:sldId id="262"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E6E61219-6C51-4BDD-B975-2B2B484C22F1}" type="doc">
      <dgm:prSet loTypeId="urn:microsoft.com/office/officeart/2018/2/layout/IconVerticalSolidList" loCatId="icon" qsTypeId="urn:microsoft.com/office/officeart/2005/8/quickstyle/simple5" qsCatId="simple" csTypeId="urn:microsoft.com/office/officeart/2018/5/colors/Iconchunking_neutralicontext_accent3_2" csCatId="accent3" phldr="1"/>
      <dgm:spPr/>
      <dgm:t>
        <a:bodyPr/>
        <a:lstStyle/>
        <a:p>
          <a:endParaRPr lang="en-US"/>
        </a:p>
      </dgm:t>
    </dgm:pt>
    <dgm:pt modelId="{1A11CBEF-AAE8-4C8C-ABF5-C8D1A9FFB155}">
      <dgm:prSet custT="1"/>
      <dgm:spPr/>
      <dgm:t>
        <a:bodyPr/>
        <a:lstStyle/>
        <a:p>
          <a:pPr>
            <a:lnSpc>
              <a:spcPct val="100000"/>
            </a:lnSpc>
          </a:pPr>
          <a:r>
            <a:rPr lang="en-US" sz="1800" dirty="0">
              <a:latin typeface="Amasis MT Pro Medium" panose="02040604050005020304" pitchFamily="18" charset="0"/>
            </a:rPr>
            <a:t>The system has various components which controls the output load through a Password.</a:t>
          </a:r>
        </a:p>
      </dgm:t>
    </dgm:pt>
    <dgm:pt modelId="{2B91BDC7-0583-467B-88E4-66191A59D243}" type="parTrans" cxnId="{59B6D464-CDB1-4E78-91DC-330F4D80BDE8}">
      <dgm:prSet/>
      <dgm:spPr/>
      <dgm:t>
        <a:bodyPr/>
        <a:lstStyle/>
        <a:p>
          <a:endParaRPr lang="en-US"/>
        </a:p>
      </dgm:t>
    </dgm:pt>
    <dgm:pt modelId="{E69459DE-4AEB-4CBF-B646-16E96A27EF34}" type="sibTrans" cxnId="{59B6D464-CDB1-4E78-91DC-330F4D80BDE8}">
      <dgm:prSet/>
      <dgm:spPr/>
      <dgm:t>
        <a:bodyPr/>
        <a:lstStyle/>
        <a:p>
          <a:endParaRPr lang="en-US"/>
        </a:p>
      </dgm:t>
    </dgm:pt>
    <dgm:pt modelId="{AA764DEC-E9B4-47F6-9DD9-42A199A6A888}">
      <dgm:prSet custT="1"/>
      <dgm:spPr/>
      <dgm:t>
        <a:bodyPr/>
        <a:lstStyle/>
        <a:p>
          <a:pPr>
            <a:lnSpc>
              <a:spcPct val="100000"/>
            </a:lnSpc>
          </a:pPr>
          <a:r>
            <a:rPr lang="en-US" sz="1800" dirty="0">
              <a:latin typeface="Amasis MT Pro Medium" panose="02040604050005020304" pitchFamily="18" charset="0"/>
            </a:rPr>
            <a:t>ARM7(LPC2148) which provides control to the actuating the load, It is a simple embedded system with input from the keypad and the output being actuated accordingly.</a:t>
          </a:r>
        </a:p>
      </dgm:t>
    </dgm:pt>
    <dgm:pt modelId="{9CAD720A-F4EB-4DAF-A249-C6FE609BEA91}" type="parTrans" cxnId="{47DEDA3E-5F00-47FF-BFE8-2B00F908D959}">
      <dgm:prSet/>
      <dgm:spPr/>
      <dgm:t>
        <a:bodyPr/>
        <a:lstStyle/>
        <a:p>
          <a:endParaRPr lang="en-US"/>
        </a:p>
      </dgm:t>
    </dgm:pt>
    <dgm:pt modelId="{FD3A4430-C0B0-4655-B35E-F800EA63DC5F}" type="sibTrans" cxnId="{47DEDA3E-5F00-47FF-BFE8-2B00F908D959}">
      <dgm:prSet/>
      <dgm:spPr/>
      <dgm:t>
        <a:bodyPr/>
        <a:lstStyle/>
        <a:p>
          <a:endParaRPr lang="en-US"/>
        </a:p>
      </dgm:t>
    </dgm:pt>
    <dgm:pt modelId="{392DED13-F9DD-4474-98CA-922132989DCB}">
      <dgm:prSet custT="1"/>
      <dgm:spPr/>
      <dgm:t>
        <a:bodyPr/>
        <a:lstStyle/>
        <a:p>
          <a:pPr>
            <a:lnSpc>
              <a:spcPct val="100000"/>
            </a:lnSpc>
          </a:pPr>
          <a:r>
            <a:rPr lang="en-US" sz="1800" dirty="0">
              <a:latin typeface="Amasis MT Pro Medium" panose="02040604050005020304" pitchFamily="18" charset="0"/>
            </a:rPr>
            <a:t>If the Password entered is correct, The system unlocks, or else it terminates with a short error message.</a:t>
          </a:r>
        </a:p>
      </dgm:t>
    </dgm:pt>
    <dgm:pt modelId="{4A4D9F79-DA5E-45FC-9E50-52377D99174A}" type="parTrans" cxnId="{2A6F6281-94B3-4A3B-84B8-F70012245FEE}">
      <dgm:prSet/>
      <dgm:spPr/>
      <dgm:t>
        <a:bodyPr/>
        <a:lstStyle/>
        <a:p>
          <a:endParaRPr lang="en-US"/>
        </a:p>
      </dgm:t>
    </dgm:pt>
    <dgm:pt modelId="{FC5ACF59-E5D5-4AC4-8464-EBA0DB597330}" type="sibTrans" cxnId="{2A6F6281-94B3-4A3B-84B8-F70012245FEE}">
      <dgm:prSet/>
      <dgm:spPr/>
      <dgm:t>
        <a:bodyPr/>
        <a:lstStyle/>
        <a:p>
          <a:endParaRPr lang="en-US"/>
        </a:p>
      </dgm:t>
    </dgm:pt>
    <dgm:pt modelId="{CE45F476-8782-487D-8BC1-980118AD6103}">
      <dgm:prSet custT="1"/>
      <dgm:spPr/>
      <dgm:t>
        <a:bodyPr/>
        <a:lstStyle/>
        <a:p>
          <a:pPr>
            <a:lnSpc>
              <a:spcPct val="100000"/>
            </a:lnSpc>
          </a:pPr>
          <a:r>
            <a:rPr lang="en-US" sz="1800" dirty="0">
              <a:latin typeface="Amasis MT Pro Medium" panose="02040604050005020304" pitchFamily="18" charset="0"/>
            </a:rPr>
            <a:t>This helps in many security preaching applications like Office Biometrics, Bank door lock.</a:t>
          </a:r>
        </a:p>
      </dgm:t>
    </dgm:pt>
    <dgm:pt modelId="{70A00B0E-885E-4933-BF00-3BC27AAC3AA1}" type="parTrans" cxnId="{5461F6FA-C686-468B-AEFA-A926ED8ECE27}">
      <dgm:prSet/>
      <dgm:spPr/>
      <dgm:t>
        <a:bodyPr/>
        <a:lstStyle/>
        <a:p>
          <a:endParaRPr lang="en-US"/>
        </a:p>
      </dgm:t>
    </dgm:pt>
    <dgm:pt modelId="{8B634725-E378-4CEB-B400-FD5EF9B9A8E9}" type="sibTrans" cxnId="{5461F6FA-C686-468B-AEFA-A926ED8ECE27}">
      <dgm:prSet/>
      <dgm:spPr/>
      <dgm:t>
        <a:bodyPr/>
        <a:lstStyle/>
        <a:p>
          <a:endParaRPr lang="en-US"/>
        </a:p>
      </dgm:t>
    </dgm:pt>
    <dgm:pt modelId="{0045D534-991C-4D2F-A13B-C568AA937E07}" type="pres">
      <dgm:prSet presAssocID="{E6E61219-6C51-4BDD-B975-2B2B484C22F1}" presName="root" presStyleCnt="0">
        <dgm:presLayoutVars>
          <dgm:dir/>
          <dgm:resizeHandles val="exact"/>
        </dgm:presLayoutVars>
      </dgm:prSet>
      <dgm:spPr/>
    </dgm:pt>
    <dgm:pt modelId="{1FE73D28-A0B3-403D-AE4C-CE8C4B54941F}" type="pres">
      <dgm:prSet presAssocID="{1A11CBEF-AAE8-4C8C-ABF5-C8D1A9FFB155}" presName="compNode" presStyleCnt="0"/>
      <dgm:spPr/>
    </dgm:pt>
    <dgm:pt modelId="{A43C1C31-4518-47C7-A553-848C3A4B8E25}" type="pres">
      <dgm:prSet presAssocID="{1A11CBEF-AAE8-4C8C-ABF5-C8D1A9FFB155}" presName="bgRect" presStyleLbl="bgShp" presStyleIdx="0" presStyleCnt="4"/>
      <dgm:spPr/>
    </dgm:pt>
    <dgm:pt modelId="{A90D9738-EF85-43D5-A681-34F19E846167}" type="pres">
      <dgm:prSet presAssocID="{1A11CBEF-AAE8-4C8C-ABF5-C8D1A9FFB15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C9DEB05A-E5AC-4CCF-B293-71F5E8E43916}" type="pres">
      <dgm:prSet presAssocID="{1A11CBEF-AAE8-4C8C-ABF5-C8D1A9FFB155}" presName="spaceRect" presStyleCnt="0"/>
      <dgm:spPr/>
    </dgm:pt>
    <dgm:pt modelId="{280BC32D-C90F-4662-A216-3DB0CDE15D0D}" type="pres">
      <dgm:prSet presAssocID="{1A11CBEF-AAE8-4C8C-ABF5-C8D1A9FFB155}" presName="parTx" presStyleLbl="revTx" presStyleIdx="0" presStyleCnt="4">
        <dgm:presLayoutVars>
          <dgm:chMax val="0"/>
          <dgm:chPref val="0"/>
        </dgm:presLayoutVars>
      </dgm:prSet>
      <dgm:spPr/>
    </dgm:pt>
    <dgm:pt modelId="{377057A3-C3B6-4203-8CF9-DA0E9AD3BAFD}" type="pres">
      <dgm:prSet presAssocID="{E69459DE-4AEB-4CBF-B646-16E96A27EF34}" presName="sibTrans" presStyleCnt="0"/>
      <dgm:spPr/>
    </dgm:pt>
    <dgm:pt modelId="{0DDCE8CE-3303-4053-B63E-92FC2BF6C41F}" type="pres">
      <dgm:prSet presAssocID="{AA764DEC-E9B4-47F6-9DD9-42A199A6A888}" presName="compNode" presStyleCnt="0"/>
      <dgm:spPr/>
    </dgm:pt>
    <dgm:pt modelId="{8B8BAB7D-5B66-4C12-AACD-12EA4C4AFA57}" type="pres">
      <dgm:prSet presAssocID="{AA764DEC-E9B4-47F6-9DD9-42A199A6A888}" presName="bgRect" presStyleLbl="bgShp" presStyleIdx="1" presStyleCnt="4"/>
      <dgm:spPr/>
    </dgm:pt>
    <dgm:pt modelId="{DF815583-3B45-42E0-BFF5-967FBABF2189}" type="pres">
      <dgm:prSet presAssocID="{AA764DEC-E9B4-47F6-9DD9-42A199A6A88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ck"/>
        </a:ext>
      </dgm:extLst>
    </dgm:pt>
    <dgm:pt modelId="{502B9606-1548-4D5C-B824-EDBA4DF61201}" type="pres">
      <dgm:prSet presAssocID="{AA764DEC-E9B4-47F6-9DD9-42A199A6A888}" presName="spaceRect" presStyleCnt="0"/>
      <dgm:spPr/>
    </dgm:pt>
    <dgm:pt modelId="{A1019AA0-E59E-4786-A79E-45CAFD428B56}" type="pres">
      <dgm:prSet presAssocID="{AA764DEC-E9B4-47F6-9DD9-42A199A6A888}" presName="parTx" presStyleLbl="revTx" presStyleIdx="1" presStyleCnt="4">
        <dgm:presLayoutVars>
          <dgm:chMax val="0"/>
          <dgm:chPref val="0"/>
        </dgm:presLayoutVars>
      </dgm:prSet>
      <dgm:spPr/>
    </dgm:pt>
    <dgm:pt modelId="{1F462A1C-68E5-454A-9BA6-85043319DE63}" type="pres">
      <dgm:prSet presAssocID="{FD3A4430-C0B0-4655-B35E-F800EA63DC5F}" presName="sibTrans" presStyleCnt="0"/>
      <dgm:spPr/>
    </dgm:pt>
    <dgm:pt modelId="{11970B00-0333-4F47-B1DA-09AFDB15E767}" type="pres">
      <dgm:prSet presAssocID="{392DED13-F9DD-4474-98CA-922132989DCB}" presName="compNode" presStyleCnt="0"/>
      <dgm:spPr/>
    </dgm:pt>
    <dgm:pt modelId="{ADCF1505-E8AF-4AD9-8941-12558040D452}" type="pres">
      <dgm:prSet presAssocID="{392DED13-F9DD-4474-98CA-922132989DCB}" presName="bgRect" presStyleLbl="bgShp" presStyleIdx="2" presStyleCnt="4"/>
      <dgm:spPr/>
    </dgm:pt>
    <dgm:pt modelId="{297B9676-A8B5-4867-8ABA-263855FE8808}" type="pres">
      <dgm:prSet presAssocID="{392DED13-F9DD-4474-98CA-922132989DC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nlock"/>
        </a:ext>
      </dgm:extLst>
    </dgm:pt>
    <dgm:pt modelId="{000D5F54-312E-47CB-A03D-2AC63728DA56}" type="pres">
      <dgm:prSet presAssocID="{392DED13-F9DD-4474-98CA-922132989DCB}" presName="spaceRect" presStyleCnt="0"/>
      <dgm:spPr/>
    </dgm:pt>
    <dgm:pt modelId="{AE952A27-77F2-4481-B2A7-B657B21ADBB6}" type="pres">
      <dgm:prSet presAssocID="{392DED13-F9DD-4474-98CA-922132989DCB}" presName="parTx" presStyleLbl="revTx" presStyleIdx="2" presStyleCnt="4">
        <dgm:presLayoutVars>
          <dgm:chMax val="0"/>
          <dgm:chPref val="0"/>
        </dgm:presLayoutVars>
      </dgm:prSet>
      <dgm:spPr/>
    </dgm:pt>
    <dgm:pt modelId="{175EFF7C-3C27-4805-94BF-BA27471B820E}" type="pres">
      <dgm:prSet presAssocID="{FC5ACF59-E5D5-4AC4-8464-EBA0DB597330}" presName="sibTrans" presStyleCnt="0"/>
      <dgm:spPr/>
    </dgm:pt>
    <dgm:pt modelId="{7B7FF62B-7D57-4796-BFD3-BE1C0B3C8E48}" type="pres">
      <dgm:prSet presAssocID="{CE45F476-8782-487D-8BC1-980118AD6103}" presName="compNode" presStyleCnt="0"/>
      <dgm:spPr/>
    </dgm:pt>
    <dgm:pt modelId="{59B3A35E-5D11-4126-8E88-ABD69F5671CC}" type="pres">
      <dgm:prSet presAssocID="{CE45F476-8782-487D-8BC1-980118AD6103}" presName="bgRect" presStyleLbl="bgShp" presStyleIdx="3" presStyleCnt="4"/>
      <dgm:spPr/>
    </dgm:pt>
    <dgm:pt modelId="{FD2A9AD2-1516-4C81-B109-D0C14217A17A}" type="pres">
      <dgm:prSet presAssocID="{CE45F476-8782-487D-8BC1-980118AD610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op Sign"/>
        </a:ext>
      </dgm:extLst>
    </dgm:pt>
    <dgm:pt modelId="{9F05CDFE-0935-4556-A666-7491D13218F3}" type="pres">
      <dgm:prSet presAssocID="{CE45F476-8782-487D-8BC1-980118AD6103}" presName="spaceRect" presStyleCnt="0"/>
      <dgm:spPr/>
    </dgm:pt>
    <dgm:pt modelId="{963E0EB3-867F-4C6E-B5BE-35BDEE3671FE}" type="pres">
      <dgm:prSet presAssocID="{CE45F476-8782-487D-8BC1-980118AD6103}" presName="parTx" presStyleLbl="revTx" presStyleIdx="3" presStyleCnt="4">
        <dgm:presLayoutVars>
          <dgm:chMax val="0"/>
          <dgm:chPref val="0"/>
        </dgm:presLayoutVars>
      </dgm:prSet>
      <dgm:spPr/>
    </dgm:pt>
  </dgm:ptLst>
  <dgm:cxnLst>
    <dgm:cxn modelId="{31F9290D-D527-42DC-9B3B-566B9CF5D8FE}" type="presOf" srcId="{AA764DEC-E9B4-47F6-9DD9-42A199A6A888}" destId="{A1019AA0-E59E-4786-A79E-45CAFD428B56}" srcOrd="0" destOrd="0" presId="urn:microsoft.com/office/officeart/2018/2/layout/IconVerticalSolidList"/>
    <dgm:cxn modelId="{47DEDA3E-5F00-47FF-BFE8-2B00F908D959}" srcId="{E6E61219-6C51-4BDD-B975-2B2B484C22F1}" destId="{AA764DEC-E9B4-47F6-9DD9-42A199A6A888}" srcOrd="1" destOrd="0" parTransId="{9CAD720A-F4EB-4DAF-A249-C6FE609BEA91}" sibTransId="{FD3A4430-C0B0-4655-B35E-F800EA63DC5F}"/>
    <dgm:cxn modelId="{65CC103F-AC48-46BE-8B6C-CC1AA4324119}" type="presOf" srcId="{1A11CBEF-AAE8-4C8C-ABF5-C8D1A9FFB155}" destId="{280BC32D-C90F-4662-A216-3DB0CDE15D0D}" srcOrd="0" destOrd="0" presId="urn:microsoft.com/office/officeart/2018/2/layout/IconVerticalSolidList"/>
    <dgm:cxn modelId="{59B6D464-CDB1-4E78-91DC-330F4D80BDE8}" srcId="{E6E61219-6C51-4BDD-B975-2B2B484C22F1}" destId="{1A11CBEF-AAE8-4C8C-ABF5-C8D1A9FFB155}" srcOrd="0" destOrd="0" parTransId="{2B91BDC7-0583-467B-88E4-66191A59D243}" sibTransId="{E69459DE-4AEB-4CBF-B646-16E96A27EF34}"/>
    <dgm:cxn modelId="{B14BE56B-9275-495E-B521-0FDB78946BB8}" type="presOf" srcId="{392DED13-F9DD-4474-98CA-922132989DCB}" destId="{AE952A27-77F2-4481-B2A7-B657B21ADBB6}" srcOrd="0" destOrd="0" presId="urn:microsoft.com/office/officeart/2018/2/layout/IconVerticalSolidList"/>
    <dgm:cxn modelId="{F5E55255-F775-4034-8C2B-4348C46FD542}" type="presOf" srcId="{E6E61219-6C51-4BDD-B975-2B2B484C22F1}" destId="{0045D534-991C-4D2F-A13B-C568AA937E07}" srcOrd="0" destOrd="0" presId="urn:microsoft.com/office/officeart/2018/2/layout/IconVerticalSolidList"/>
    <dgm:cxn modelId="{2A6F6281-94B3-4A3B-84B8-F70012245FEE}" srcId="{E6E61219-6C51-4BDD-B975-2B2B484C22F1}" destId="{392DED13-F9DD-4474-98CA-922132989DCB}" srcOrd="2" destOrd="0" parTransId="{4A4D9F79-DA5E-45FC-9E50-52377D99174A}" sibTransId="{FC5ACF59-E5D5-4AC4-8464-EBA0DB597330}"/>
    <dgm:cxn modelId="{C289F5CC-24B9-4AF1-8837-DF5AC92232B5}" type="presOf" srcId="{CE45F476-8782-487D-8BC1-980118AD6103}" destId="{963E0EB3-867F-4C6E-B5BE-35BDEE3671FE}" srcOrd="0" destOrd="0" presId="urn:microsoft.com/office/officeart/2018/2/layout/IconVerticalSolidList"/>
    <dgm:cxn modelId="{5461F6FA-C686-468B-AEFA-A926ED8ECE27}" srcId="{E6E61219-6C51-4BDD-B975-2B2B484C22F1}" destId="{CE45F476-8782-487D-8BC1-980118AD6103}" srcOrd="3" destOrd="0" parTransId="{70A00B0E-885E-4933-BF00-3BC27AAC3AA1}" sibTransId="{8B634725-E378-4CEB-B400-FD5EF9B9A8E9}"/>
    <dgm:cxn modelId="{5721E033-5DDD-410D-8ED4-2722123F5A84}" type="presParOf" srcId="{0045D534-991C-4D2F-A13B-C568AA937E07}" destId="{1FE73D28-A0B3-403D-AE4C-CE8C4B54941F}" srcOrd="0" destOrd="0" presId="urn:microsoft.com/office/officeart/2018/2/layout/IconVerticalSolidList"/>
    <dgm:cxn modelId="{731A310B-6E59-4326-89AA-E9A878F70EBA}" type="presParOf" srcId="{1FE73D28-A0B3-403D-AE4C-CE8C4B54941F}" destId="{A43C1C31-4518-47C7-A553-848C3A4B8E25}" srcOrd="0" destOrd="0" presId="urn:microsoft.com/office/officeart/2018/2/layout/IconVerticalSolidList"/>
    <dgm:cxn modelId="{4434FE42-C2D9-4513-AE2D-1FDC73071C32}" type="presParOf" srcId="{1FE73D28-A0B3-403D-AE4C-CE8C4B54941F}" destId="{A90D9738-EF85-43D5-A681-34F19E846167}" srcOrd="1" destOrd="0" presId="urn:microsoft.com/office/officeart/2018/2/layout/IconVerticalSolidList"/>
    <dgm:cxn modelId="{3150E9D2-B118-48B8-AA7C-1C45E9DE7361}" type="presParOf" srcId="{1FE73D28-A0B3-403D-AE4C-CE8C4B54941F}" destId="{C9DEB05A-E5AC-4CCF-B293-71F5E8E43916}" srcOrd="2" destOrd="0" presId="urn:microsoft.com/office/officeart/2018/2/layout/IconVerticalSolidList"/>
    <dgm:cxn modelId="{C5F3BB03-8FD2-4C08-8AE8-CAFCC608D0A6}" type="presParOf" srcId="{1FE73D28-A0B3-403D-AE4C-CE8C4B54941F}" destId="{280BC32D-C90F-4662-A216-3DB0CDE15D0D}" srcOrd="3" destOrd="0" presId="urn:microsoft.com/office/officeart/2018/2/layout/IconVerticalSolidList"/>
    <dgm:cxn modelId="{294CA0F7-F46C-46CF-BF7A-E117B0AC9BC5}" type="presParOf" srcId="{0045D534-991C-4D2F-A13B-C568AA937E07}" destId="{377057A3-C3B6-4203-8CF9-DA0E9AD3BAFD}" srcOrd="1" destOrd="0" presId="urn:microsoft.com/office/officeart/2018/2/layout/IconVerticalSolidList"/>
    <dgm:cxn modelId="{1B471E06-7761-4C41-B325-B6EE02322AC7}" type="presParOf" srcId="{0045D534-991C-4D2F-A13B-C568AA937E07}" destId="{0DDCE8CE-3303-4053-B63E-92FC2BF6C41F}" srcOrd="2" destOrd="0" presId="urn:microsoft.com/office/officeart/2018/2/layout/IconVerticalSolidList"/>
    <dgm:cxn modelId="{FF624505-182C-45B3-AA44-ABCD8258280C}" type="presParOf" srcId="{0DDCE8CE-3303-4053-B63E-92FC2BF6C41F}" destId="{8B8BAB7D-5B66-4C12-AACD-12EA4C4AFA57}" srcOrd="0" destOrd="0" presId="urn:microsoft.com/office/officeart/2018/2/layout/IconVerticalSolidList"/>
    <dgm:cxn modelId="{AFFA5543-3B9E-4C79-92C0-EB95CD2FE277}" type="presParOf" srcId="{0DDCE8CE-3303-4053-B63E-92FC2BF6C41F}" destId="{DF815583-3B45-42E0-BFF5-967FBABF2189}" srcOrd="1" destOrd="0" presId="urn:microsoft.com/office/officeart/2018/2/layout/IconVerticalSolidList"/>
    <dgm:cxn modelId="{A41B0896-58CC-4C4D-9A73-F17E563A2D2B}" type="presParOf" srcId="{0DDCE8CE-3303-4053-B63E-92FC2BF6C41F}" destId="{502B9606-1548-4D5C-B824-EDBA4DF61201}" srcOrd="2" destOrd="0" presId="urn:microsoft.com/office/officeart/2018/2/layout/IconVerticalSolidList"/>
    <dgm:cxn modelId="{F9298BA4-6C3A-4C01-894C-65E45DD0F456}" type="presParOf" srcId="{0DDCE8CE-3303-4053-B63E-92FC2BF6C41F}" destId="{A1019AA0-E59E-4786-A79E-45CAFD428B56}" srcOrd="3" destOrd="0" presId="urn:microsoft.com/office/officeart/2018/2/layout/IconVerticalSolidList"/>
    <dgm:cxn modelId="{717C92DF-A7DD-4E03-AE5C-FEAF977B0A60}" type="presParOf" srcId="{0045D534-991C-4D2F-A13B-C568AA937E07}" destId="{1F462A1C-68E5-454A-9BA6-85043319DE63}" srcOrd="3" destOrd="0" presId="urn:microsoft.com/office/officeart/2018/2/layout/IconVerticalSolidList"/>
    <dgm:cxn modelId="{3D2ACEE7-E9DE-47B3-8F68-3970399A5937}" type="presParOf" srcId="{0045D534-991C-4D2F-A13B-C568AA937E07}" destId="{11970B00-0333-4F47-B1DA-09AFDB15E767}" srcOrd="4" destOrd="0" presId="urn:microsoft.com/office/officeart/2018/2/layout/IconVerticalSolidList"/>
    <dgm:cxn modelId="{B9D6C387-F658-498C-9539-5EF56462FD2E}" type="presParOf" srcId="{11970B00-0333-4F47-B1DA-09AFDB15E767}" destId="{ADCF1505-E8AF-4AD9-8941-12558040D452}" srcOrd="0" destOrd="0" presId="urn:microsoft.com/office/officeart/2018/2/layout/IconVerticalSolidList"/>
    <dgm:cxn modelId="{D118EC84-8019-4F3F-91FA-A72B1A3096EB}" type="presParOf" srcId="{11970B00-0333-4F47-B1DA-09AFDB15E767}" destId="{297B9676-A8B5-4867-8ABA-263855FE8808}" srcOrd="1" destOrd="0" presId="urn:microsoft.com/office/officeart/2018/2/layout/IconVerticalSolidList"/>
    <dgm:cxn modelId="{51E38355-803A-463B-ADD0-B19101AFFB91}" type="presParOf" srcId="{11970B00-0333-4F47-B1DA-09AFDB15E767}" destId="{000D5F54-312E-47CB-A03D-2AC63728DA56}" srcOrd="2" destOrd="0" presId="urn:microsoft.com/office/officeart/2018/2/layout/IconVerticalSolidList"/>
    <dgm:cxn modelId="{F2D1AA48-BE50-4F46-B778-1B81DD5ECF4D}" type="presParOf" srcId="{11970B00-0333-4F47-B1DA-09AFDB15E767}" destId="{AE952A27-77F2-4481-B2A7-B657B21ADBB6}" srcOrd="3" destOrd="0" presId="urn:microsoft.com/office/officeart/2018/2/layout/IconVerticalSolidList"/>
    <dgm:cxn modelId="{4FC65ADD-E8C9-4875-90B4-2753A63A8BD9}" type="presParOf" srcId="{0045D534-991C-4D2F-A13B-C568AA937E07}" destId="{175EFF7C-3C27-4805-94BF-BA27471B820E}" srcOrd="5" destOrd="0" presId="urn:microsoft.com/office/officeart/2018/2/layout/IconVerticalSolidList"/>
    <dgm:cxn modelId="{4DD75FBB-349E-48FB-A82B-11827FC52E90}" type="presParOf" srcId="{0045D534-991C-4D2F-A13B-C568AA937E07}" destId="{7B7FF62B-7D57-4796-BFD3-BE1C0B3C8E48}" srcOrd="6" destOrd="0" presId="urn:microsoft.com/office/officeart/2018/2/layout/IconVerticalSolidList"/>
    <dgm:cxn modelId="{BC8CC547-6858-4EF6-85DC-0D327F46CE90}" type="presParOf" srcId="{7B7FF62B-7D57-4796-BFD3-BE1C0B3C8E48}" destId="{59B3A35E-5D11-4126-8E88-ABD69F5671CC}" srcOrd="0" destOrd="0" presId="urn:microsoft.com/office/officeart/2018/2/layout/IconVerticalSolidList"/>
    <dgm:cxn modelId="{6644B979-FC6C-4340-8356-D38D97721250}" type="presParOf" srcId="{7B7FF62B-7D57-4796-BFD3-BE1C0B3C8E48}" destId="{FD2A9AD2-1516-4C81-B109-D0C14217A17A}" srcOrd="1" destOrd="0" presId="urn:microsoft.com/office/officeart/2018/2/layout/IconVerticalSolidList"/>
    <dgm:cxn modelId="{888AE527-2624-4ED4-9784-107B368A2CFF}" type="presParOf" srcId="{7B7FF62B-7D57-4796-BFD3-BE1C0B3C8E48}" destId="{9F05CDFE-0935-4556-A666-7491D13218F3}" srcOrd="2" destOrd="0" presId="urn:microsoft.com/office/officeart/2018/2/layout/IconVerticalSolidList"/>
    <dgm:cxn modelId="{E26FF122-B5A2-4257-B8BB-B8AEB7DC3AC3}" type="presParOf" srcId="{7B7FF62B-7D57-4796-BFD3-BE1C0B3C8E48}" destId="{963E0EB3-867F-4C6E-B5BE-35BDEE3671F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3C1C31-4518-47C7-A553-848C3A4B8E25}">
      <dsp:nvSpPr>
        <dsp:cNvPr id="0" name=""/>
        <dsp:cNvSpPr/>
      </dsp:nvSpPr>
      <dsp:spPr>
        <a:xfrm>
          <a:off x="0" y="1805"/>
          <a:ext cx="10515600" cy="9153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90D9738-EF85-43D5-A681-34F19E846167}">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80BC32D-C90F-4662-A216-3DB0CDE15D0D}">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Amasis MT Pro Medium" panose="02040604050005020304" pitchFamily="18" charset="0"/>
            </a:rPr>
            <a:t>The system has various components which controls the output load through a Password.</a:t>
          </a:r>
        </a:p>
      </dsp:txBody>
      <dsp:txXfrm>
        <a:off x="1057183" y="1805"/>
        <a:ext cx="9458416" cy="915310"/>
      </dsp:txXfrm>
    </dsp:sp>
    <dsp:sp modelId="{8B8BAB7D-5B66-4C12-AACD-12EA4C4AFA57}">
      <dsp:nvSpPr>
        <dsp:cNvPr id="0" name=""/>
        <dsp:cNvSpPr/>
      </dsp:nvSpPr>
      <dsp:spPr>
        <a:xfrm>
          <a:off x="0" y="1145944"/>
          <a:ext cx="10515600" cy="9153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F815583-3B45-42E0-BFF5-967FBABF2189}">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1019AA0-E59E-4786-A79E-45CAFD428B56}">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Amasis MT Pro Medium" panose="02040604050005020304" pitchFamily="18" charset="0"/>
            </a:rPr>
            <a:t>ARM7(LPC2148) which provides control to the actuating the load, It is a simple embedded system with input from the keypad and the output being actuated accordingly.</a:t>
          </a:r>
        </a:p>
      </dsp:txBody>
      <dsp:txXfrm>
        <a:off x="1057183" y="1145944"/>
        <a:ext cx="9458416" cy="915310"/>
      </dsp:txXfrm>
    </dsp:sp>
    <dsp:sp modelId="{ADCF1505-E8AF-4AD9-8941-12558040D452}">
      <dsp:nvSpPr>
        <dsp:cNvPr id="0" name=""/>
        <dsp:cNvSpPr/>
      </dsp:nvSpPr>
      <dsp:spPr>
        <a:xfrm>
          <a:off x="0" y="2290082"/>
          <a:ext cx="10515600" cy="9153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97B9676-A8B5-4867-8ABA-263855FE8808}">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E952A27-77F2-4481-B2A7-B657B21ADBB6}">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Amasis MT Pro Medium" panose="02040604050005020304" pitchFamily="18" charset="0"/>
            </a:rPr>
            <a:t>If the Password entered is correct, The system unlocks, or else it terminates with a short error message.</a:t>
          </a:r>
        </a:p>
      </dsp:txBody>
      <dsp:txXfrm>
        <a:off x="1057183" y="2290082"/>
        <a:ext cx="9458416" cy="915310"/>
      </dsp:txXfrm>
    </dsp:sp>
    <dsp:sp modelId="{59B3A35E-5D11-4126-8E88-ABD69F5671CC}">
      <dsp:nvSpPr>
        <dsp:cNvPr id="0" name=""/>
        <dsp:cNvSpPr/>
      </dsp:nvSpPr>
      <dsp:spPr>
        <a:xfrm>
          <a:off x="0" y="3434221"/>
          <a:ext cx="10515600" cy="9153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D2A9AD2-1516-4C81-B109-D0C14217A17A}">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63E0EB3-867F-4C6E-B5BE-35BDEE3671FE}">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Amasis MT Pro Medium" panose="02040604050005020304" pitchFamily="18" charset="0"/>
            </a:rPr>
            <a:t>This helps in many security preaching applications like Office Biometrics, Bank door lock.</a:t>
          </a:r>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hyperlink" Target="http://www.crookedbrains.net/2014/04/innovative-and-smart-door-locks.html" TargetMode="External"/><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www.internationaljournalssrg.org/uploads/specialissuepdf/ICACCE/2017/CSE/IJCSE-NCACCE-P104.pdf" TargetMode="External"/><Relationship Id="rId7" Type="http://schemas.openxmlformats.org/officeDocument/2006/relationships/hyperlink" Target="https://www.flickr.com/photos/92334668@N07/11123530043/" TargetMode="External"/><Relationship Id="rId2" Type="http://schemas.openxmlformats.org/officeDocument/2006/relationships/hyperlink" Target="http://www.irjet.net" TargetMode="Externa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hyperlink" Target="https://embetronicx.com/projects/lpc2148-projects/password-based-door-open-system-using-lpc2148/" TargetMode="External"/><Relationship Id="rId4" Type="http://schemas.openxmlformats.org/officeDocument/2006/relationships/hyperlink" Target="https://hackprojects.wordpress.com/projects/arm-projects/password-and-onetime-password-based-door-lock-syste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hyperlink" Target="http://www.pngall.com/aim-png/download/49830"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4.wdp"/><Relationship Id="rId7" Type="http://schemas.openxmlformats.org/officeDocument/2006/relationships/diagramColors" Target="../diagrams/colors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14">
            <a:extLst>
              <a:ext uri="{FF2B5EF4-FFF2-40B4-BE49-F238E27FC236}">
                <a16:creationId xmlns:a16="http://schemas.microsoft.com/office/drawing/2014/main" id="{AD35AE2F-5E3A-49D9-8DE1-8A333BA40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a:extLst>
              <a:ext uri="{FF2B5EF4-FFF2-40B4-BE49-F238E27FC236}">
                <a16:creationId xmlns:a16="http://schemas.microsoft.com/office/drawing/2014/main" id="{5371F114-D7FA-4E56-8364-1616FAA60E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8800"/>
                    </a14:imgEffect>
                    <a14:imgEffect>
                      <a14:brightnessContrast contrast="-20000"/>
                    </a14:imgEffect>
                  </a14:imgLayer>
                </a14:imgProps>
              </a:ext>
              <a:ext uri="{28A0092B-C50C-407E-A947-70E740481C1C}">
                <a14:useLocalDpi xmlns:a14="http://schemas.microsoft.com/office/drawing/2010/main" val="0"/>
              </a:ext>
            </a:extLst>
          </a:blip>
          <a:srcRect t="19" b="19"/>
          <a:stretch/>
        </p:blipFill>
        <p:spPr>
          <a:xfrm>
            <a:off x="-1" y="10"/>
            <a:ext cx="12192001" cy="6857990"/>
          </a:xfrm>
          <a:prstGeom prst="rect">
            <a:avLst/>
          </a:prstGeom>
        </p:spPr>
      </p:pic>
      <p:sp>
        <p:nvSpPr>
          <p:cNvPr id="52" name="Rectangle 2">
            <a:extLst>
              <a:ext uri="{FF2B5EF4-FFF2-40B4-BE49-F238E27FC236}">
                <a16:creationId xmlns:a16="http://schemas.microsoft.com/office/drawing/2014/main" id="{98072727-1E1A-4B8C-8839-AAB69FA2E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
            <a:extLst>
              <a:ext uri="{FF2B5EF4-FFF2-40B4-BE49-F238E27FC236}">
                <a16:creationId xmlns:a16="http://schemas.microsoft.com/office/drawing/2014/main" id="{79EB4626-023C-436D-9F57-9EB460809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902700 h 5416094"/>
              <a:gd name="connsiteX1" fmla="*/ 902700 w 10515600"/>
              <a:gd name="connsiteY1" fmla="*/ 0 h 5416094"/>
              <a:gd name="connsiteX2" fmla="*/ 1746919 w 10515600"/>
              <a:gd name="connsiteY2" fmla="*/ 0 h 5416094"/>
              <a:gd name="connsiteX3" fmla="*/ 2329833 w 10515600"/>
              <a:gd name="connsiteY3" fmla="*/ 0 h 5416094"/>
              <a:gd name="connsiteX4" fmla="*/ 2825644 w 10515600"/>
              <a:gd name="connsiteY4" fmla="*/ 0 h 5416094"/>
              <a:gd name="connsiteX5" fmla="*/ 3582762 w 10515600"/>
              <a:gd name="connsiteY5" fmla="*/ 0 h 5416094"/>
              <a:gd name="connsiteX6" fmla="*/ 4165675 w 10515600"/>
              <a:gd name="connsiteY6" fmla="*/ 0 h 5416094"/>
              <a:gd name="connsiteX7" fmla="*/ 5009894 w 10515600"/>
              <a:gd name="connsiteY7" fmla="*/ 0 h 5416094"/>
              <a:gd name="connsiteX8" fmla="*/ 5505706 w 10515600"/>
              <a:gd name="connsiteY8" fmla="*/ 0 h 5416094"/>
              <a:gd name="connsiteX9" fmla="*/ 6349925 w 10515600"/>
              <a:gd name="connsiteY9" fmla="*/ 0 h 5416094"/>
              <a:gd name="connsiteX10" fmla="*/ 6758634 w 10515600"/>
              <a:gd name="connsiteY10" fmla="*/ 0 h 5416094"/>
              <a:gd name="connsiteX11" fmla="*/ 7428650 w 10515600"/>
              <a:gd name="connsiteY11" fmla="*/ 0 h 5416094"/>
              <a:gd name="connsiteX12" fmla="*/ 8098665 w 10515600"/>
              <a:gd name="connsiteY12" fmla="*/ 0 h 5416094"/>
              <a:gd name="connsiteX13" fmla="*/ 8681579 w 10515600"/>
              <a:gd name="connsiteY13" fmla="*/ 0 h 5416094"/>
              <a:gd name="connsiteX14" fmla="*/ 9612900 w 10515600"/>
              <a:gd name="connsiteY14" fmla="*/ 0 h 5416094"/>
              <a:gd name="connsiteX15" fmla="*/ 10515600 w 10515600"/>
              <a:gd name="connsiteY15" fmla="*/ 902700 h 5416094"/>
              <a:gd name="connsiteX16" fmla="*/ 10515600 w 10515600"/>
              <a:gd name="connsiteY16" fmla="*/ 1504482 h 5416094"/>
              <a:gd name="connsiteX17" fmla="*/ 10515600 w 10515600"/>
              <a:gd name="connsiteY17" fmla="*/ 2178479 h 5416094"/>
              <a:gd name="connsiteX18" fmla="*/ 10515600 w 10515600"/>
              <a:gd name="connsiteY18" fmla="*/ 2780261 h 5416094"/>
              <a:gd name="connsiteX19" fmla="*/ 10515600 w 10515600"/>
              <a:gd name="connsiteY19" fmla="*/ 3273722 h 5416094"/>
              <a:gd name="connsiteX20" fmla="*/ 10515600 w 10515600"/>
              <a:gd name="connsiteY20" fmla="*/ 3803291 h 5416094"/>
              <a:gd name="connsiteX21" fmla="*/ 10515600 w 10515600"/>
              <a:gd name="connsiteY21" fmla="*/ 4513394 h 5416094"/>
              <a:gd name="connsiteX22" fmla="*/ 9612900 w 10515600"/>
              <a:gd name="connsiteY22" fmla="*/ 5416094 h 5416094"/>
              <a:gd name="connsiteX23" fmla="*/ 9117089 w 10515600"/>
              <a:gd name="connsiteY23" fmla="*/ 5416094 h 5416094"/>
              <a:gd name="connsiteX24" fmla="*/ 8708379 w 10515600"/>
              <a:gd name="connsiteY24" fmla="*/ 5416094 h 5416094"/>
              <a:gd name="connsiteX25" fmla="*/ 8299670 w 10515600"/>
              <a:gd name="connsiteY25" fmla="*/ 5416094 h 5416094"/>
              <a:gd name="connsiteX26" fmla="*/ 7629654 w 10515600"/>
              <a:gd name="connsiteY26" fmla="*/ 5416094 h 5416094"/>
              <a:gd name="connsiteX27" fmla="*/ 7133843 w 10515600"/>
              <a:gd name="connsiteY27" fmla="*/ 5416094 h 5416094"/>
              <a:gd name="connsiteX28" fmla="*/ 6376726 w 10515600"/>
              <a:gd name="connsiteY28" fmla="*/ 5416094 h 5416094"/>
              <a:gd name="connsiteX29" fmla="*/ 5880914 w 10515600"/>
              <a:gd name="connsiteY29" fmla="*/ 5416094 h 5416094"/>
              <a:gd name="connsiteX30" fmla="*/ 5123797 w 10515600"/>
              <a:gd name="connsiteY30" fmla="*/ 5416094 h 5416094"/>
              <a:gd name="connsiteX31" fmla="*/ 4715088 w 10515600"/>
              <a:gd name="connsiteY31" fmla="*/ 5416094 h 5416094"/>
              <a:gd name="connsiteX32" fmla="*/ 3957970 w 10515600"/>
              <a:gd name="connsiteY32" fmla="*/ 5416094 h 5416094"/>
              <a:gd name="connsiteX33" fmla="*/ 3462159 w 10515600"/>
              <a:gd name="connsiteY33" fmla="*/ 5416094 h 5416094"/>
              <a:gd name="connsiteX34" fmla="*/ 3053449 w 10515600"/>
              <a:gd name="connsiteY34" fmla="*/ 5416094 h 5416094"/>
              <a:gd name="connsiteX35" fmla="*/ 2557638 w 10515600"/>
              <a:gd name="connsiteY35" fmla="*/ 5416094 h 5416094"/>
              <a:gd name="connsiteX36" fmla="*/ 1800521 w 10515600"/>
              <a:gd name="connsiteY36" fmla="*/ 5416094 h 5416094"/>
              <a:gd name="connsiteX37" fmla="*/ 902700 w 10515600"/>
              <a:gd name="connsiteY37" fmla="*/ 5416094 h 5416094"/>
              <a:gd name="connsiteX38" fmla="*/ 0 w 10515600"/>
              <a:gd name="connsiteY38" fmla="*/ 4513394 h 5416094"/>
              <a:gd name="connsiteX39" fmla="*/ 0 w 10515600"/>
              <a:gd name="connsiteY39" fmla="*/ 3911612 h 5416094"/>
              <a:gd name="connsiteX40" fmla="*/ 0 w 10515600"/>
              <a:gd name="connsiteY40" fmla="*/ 3309829 h 5416094"/>
              <a:gd name="connsiteX41" fmla="*/ 0 w 10515600"/>
              <a:gd name="connsiteY41" fmla="*/ 2780261 h 5416094"/>
              <a:gd name="connsiteX42" fmla="*/ 0 w 10515600"/>
              <a:gd name="connsiteY42" fmla="*/ 2106265 h 5416094"/>
              <a:gd name="connsiteX43" fmla="*/ 0 w 10515600"/>
              <a:gd name="connsiteY43" fmla="*/ 1504482 h 5416094"/>
              <a:gd name="connsiteX44" fmla="*/ 0 w 10515600"/>
              <a:gd name="connsiteY44" fmla="*/ 90270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515600" h="5416094" extrusionOk="0">
                <a:moveTo>
                  <a:pt x="0" y="902700"/>
                </a:moveTo>
                <a:cubicBezTo>
                  <a:pt x="-57306" y="368805"/>
                  <a:pt x="305054" y="37193"/>
                  <a:pt x="902700" y="0"/>
                </a:cubicBezTo>
                <a:cubicBezTo>
                  <a:pt x="1280419" y="-35006"/>
                  <a:pt x="1407743" y="-35339"/>
                  <a:pt x="1746919" y="0"/>
                </a:cubicBezTo>
                <a:cubicBezTo>
                  <a:pt x="2086095" y="35339"/>
                  <a:pt x="2146539" y="-12333"/>
                  <a:pt x="2329833" y="0"/>
                </a:cubicBezTo>
                <a:cubicBezTo>
                  <a:pt x="2513127" y="12333"/>
                  <a:pt x="2706706" y="12952"/>
                  <a:pt x="2825644" y="0"/>
                </a:cubicBezTo>
                <a:cubicBezTo>
                  <a:pt x="2944582" y="-12952"/>
                  <a:pt x="3420817" y="-27100"/>
                  <a:pt x="3582762" y="0"/>
                </a:cubicBezTo>
                <a:cubicBezTo>
                  <a:pt x="3744707" y="27100"/>
                  <a:pt x="4023584" y="-9167"/>
                  <a:pt x="4165675" y="0"/>
                </a:cubicBezTo>
                <a:cubicBezTo>
                  <a:pt x="4307766" y="9167"/>
                  <a:pt x="4770188" y="27031"/>
                  <a:pt x="5009894" y="0"/>
                </a:cubicBezTo>
                <a:cubicBezTo>
                  <a:pt x="5249600" y="-27031"/>
                  <a:pt x="5349881" y="-194"/>
                  <a:pt x="5505706" y="0"/>
                </a:cubicBezTo>
                <a:cubicBezTo>
                  <a:pt x="5661531" y="194"/>
                  <a:pt x="6129254" y="-29363"/>
                  <a:pt x="6349925" y="0"/>
                </a:cubicBezTo>
                <a:cubicBezTo>
                  <a:pt x="6570596" y="29363"/>
                  <a:pt x="6581199" y="-14617"/>
                  <a:pt x="6758634" y="0"/>
                </a:cubicBezTo>
                <a:cubicBezTo>
                  <a:pt x="6936069" y="14617"/>
                  <a:pt x="7246491" y="25675"/>
                  <a:pt x="7428650" y="0"/>
                </a:cubicBezTo>
                <a:cubicBezTo>
                  <a:pt x="7610809" y="-25675"/>
                  <a:pt x="7825190" y="-17078"/>
                  <a:pt x="8098665" y="0"/>
                </a:cubicBezTo>
                <a:cubicBezTo>
                  <a:pt x="8372141" y="17078"/>
                  <a:pt x="8559625" y="-21568"/>
                  <a:pt x="8681579" y="0"/>
                </a:cubicBezTo>
                <a:cubicBezTo>
                  <a:pt x="8803533" y="21568"/>
                  <a:pt x="9307226" y="-46066"/>
                  <a:pt x="9612900" y="0"/>
                </a:cubicBezTo>
                <a:cubicBezTo>
                  <a:pt x="10119954" y="-10560"/>
                  <a:pt x="10418674" y="366684"/>
                  <a:pt x="10515600" y="902700"/>
                </a:cubicBezTo>
                <a:cubicBezTo>
                  <a:pt x="10494548" y="1140809"/>
                  <a:pt x="10524881" y="1252168"/>
                  <a:pt x="10515600" y="1504482"/>
                </a:cubicBezTo>
                <a:cubicBezTo>
                  <a:pt x="10506319" y="1756796"/>
                  <a:pt x="10494309" y="1995078"/>
                  <a:pt x="10515600" y="2178479"/>
                </a:cubicBezTo>
                <a:cubicBezTo>
                  <a:pt x="10536891" y="2361880"/>
                  <a:pt x="10522845" y="2487483"/>
                  <a:pt x="10515600" y="2780261"/>
                </a:cubicBezTo>
                <a:cubicBezTo>
                  <a:pt x="10508355" y="3073039"/>
                  <a:pt x="10533694" y="3138252"/>
                  <a:pt x="10515600" y="3273722"/>
                </a:cubicBezTo>
                <a:cubicBezTo>
                  <a:pt x="10497506" y="3409192"/>
                  <a:pt x="10514952" y="3569910"/>
                  <a:pt x="10515600" y="3803291"/>
                </a:cubicBezTo>
                <a:cubicBezTo>
                  <a:pt x="10516248" y="4036672"/>
                  <a:pt x="10499126" y="4317688"/>
                  <a:pt x="10515600" y="4513394"/>
                </a:cubicBezTo>
                <a:cubicBezTo>
                  <a:pt x="10585499" y="4997151"/>
                  <a:pt x="10115437" y="5453981"/>
                  <a:pt x="9612900" y="5416094"/>
                </a:cubicBezTo>
                <a:cubicBezTo>
                  <a:pt x="9473271" y="5418358"/>
                  <a:pt x="9316384" y="5423764"/>
                  <a:pt x="9117089" y="5416094"/>
                </a:cubicBezTo>
                <a:cubicBezTo>
                  <a:pt x="8917794" y="5408424"/>
                  <a:pt x="8902141" y="5433256"/>
                  <a:pt x="8708379" y="5416094"/>
                </a:cubicBezTo>
                <a:cubicBezTo>
                  <a:pt x="8514617" y="5398933"/>
                  <a:pt x="8454700" y="5422387"/>
                  <a:pt x="8299670" y="5416094"/>
                </a:cubicBezTo>
                <a:cubicBezTo>
                  <a:pt x="8144640" y="5409801"/>
                  <a:pt x="7907022" y="5398388"/>
                  <a:pt x="7629654" y="5416094"/>
                </a:cubicBezTo>
                <a:cubicBezTo>
                  <a:pt x="7352286" y="5433800"/>
                  <a:pt x="7244777" y="5409877"/>
                  <a:pt x="7133843" y="5416094"/>
                </a:cubicBezTo>
                <a:cubicBezTo>
                  <a:pt x="7022909" y="5422311"/>
                  <a:pt x="6748865" y="5379753"/>
                  <a:pt x="6376726" y="5416094"/>
                </a:cubicBezTo>
                <a:cubicBezTo>
                  <a:pt x="6004587" y="5452435"/>
                  <a:pt x="5991442" y="5438860"/>
                  <a:pt x="5880914" y="5416094"/>
                </a:cubicBezTo>
                <a:cubicBezTo>
                  <a:pt x="5770386" y="5393328"/>
                  <a:pt x="5294303" y="5440618"/>
                  <a:pt x="5123797" y="5416094"/>
                </a:cubicBezTo>
                <a:cubicBezTo>
                  <a:pt x="4953291" y="5391570"/>
                  <a:pt x="4828705" y="5430421"/>
                  <a:pt x="4715088" y="5416094"/>
                </a:cubicBezTo>
                <a:cubicBezTo>
                  <a:pt x="4601471" y="5401767"/>
                  <a:pt x="4227806" y="5381491"/>
                  <a:pt x="3957970" y="5416094"/>
                </a:cubicBezTo>
                <a:cubicBezTo>
                  <a:pt x="3688134" y="5450697"/>
                  <a:pt x="3670638" y="5425309"/>
                  <a:pt x="3462159" y="5416094"/>
                </a:cubicBezTo>
                <a:cubicBezTo>
                  <a:pt x="3253680" y="5406879"/>
                  <a:pt x="3167443" y="5432031"/>
                  <a:pt x="3053449" y="5416094"/>
                </a:cubicBezTo>
                <a:cubicBezTo>
                  <a:pt x="2939455" y="5400158"/>
                  <a:pt x="2701485" y="5433995"/>
                  <a:pt x="2557638" y="5416094"/>
                </a:cubicBezTo>
                <a:cubicBezTo>
                  <a:pt x="2413791" y="5398193"/>
                  <a:pt x="2168647" y="5424510"/>
                  <a:pt x="1800521" y="5416094"/>
                </a:cubicBezTo>
                <a:cubicBezTo>
                  <a:pt x="1432395" y="5407678"/>
                  <a:pt x="1261364" y="5454497"/>
                  <a:pt x="902700" y="5416094"/>
                </a:cubicBezTo>
                <a:cubicBezTo>
                  <a:pt x="519468" y="5419760"/>
                  <a:pt x="63003" y="5077223"/>
                  <a:pt x="0" y="4513394"/>
                </a:cubicBezTo>
                <a:cubicBezTo>
                  <a:pt x="-20265" y="4243495"/>
                  <a:pt x="27650" y="4053844"/>
                  <a:pt x="0" y="3911612"/>
                </a:cubicBezTo>
                <a:cubicBezTo>
                  <a:pt x="-27650" y="3769380"/>
                  <a:pt x="24988" y="3469350"/>
                  <a:pt x="0" y="3309829"/>
                </a:cubicBezTo>
                <a:cubicBezTo>
                  <a:pt x="-24988" y="3150308"/>
                  <a:pt x="-16973" y="2933511"/>
                  <a:pt x="0" y="2780261"/>
                </a:cubicBezTo>
                <a:cubicBezTo>
                  <a:pt x="16973" y="2627011"/>
                  <a:pt x="-11552" y="2315258"/>
                  <a:pt x="0" y="2106265"/>
                </a:cubicBezTo>
                <a:cubicBezTo>
                  <a:pt x="11552" y="1897272"/>
                  <a:pt x="-9167" y="1726905"/>
                  <a:pt x="0" y="1504482"/>
                </a:cubicBezTo>
                <a:cubicBezTo>
                  <a:pt x="9167" y="1282059"/>
                  <a:pt x="10972" y="1160784"/>
                  <a:pt x="0" y="902700"/>
                </a:cubicBezTo>
                <a:close/>
              </a:path>
            </a:pathLst>
          </a:custGeom>
          <a:noFill/>
          <a:ln w="47625" cap="rnd">
            <a:solidFill>
              <a:srgbClr val="FFFFFF">
                <a:alpha val="80000"/>
              </a:srgbClr>
            </a:solidFill>
            <a:roun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10;&#10;Description automatically generated">
            <a:extLst>
              <a:ext uri="{FF2B5EF4-FFF2-40B4-BE49-F238E27FC236}">
                <a16:creationId xmlns:a16="http://schemas.microsoft.com/office/drawing/2014/main" id="{01DE099F-178D-4C62-B3F6-344A39B3E4E8}"/>
              </a:ext>
            </a:extLst>
          </p:cNvPr>
          <p:cNvPicPr>
            <a:picLocks noChangeAspect="1"/>
          </p:cNvPicPr>
          <p:nvPr/>
        </p:nvPicPr>
        <p:blipFill>
          <a:blip r:embed="rId4"/>
          <a:stretch>
            <a:fillRect/>
          </a:stretch>
        </p:blipFill>
        <p:spPr>
          <a:xfrm>
            <a:off x="11571198" y="-3689"/>
            <a:ext cx="619125" cy="619125"/>
          </a:xfrm>
          <a:prstGeom prst="rect">
            <a:avLst/>
          </a:prstGeom>
        </p:spPr>
      </p:pic>
      <p:sp>
        <p:nvSpPr>
          <p:cNvPr id="11" name="Rectangle 10">
            <a:extLst>
              <a:ext uri="{FF2B5EF4-FFF2-40B4-BE49-F238E27FC236}">
                <a16:creationId xmlns:a16="http://schemas.microsoft.com/office/drawing/2014/main" id="{786CE1EA-CE83-47F6-8C1B-FA412E0B1F54}"/>
              </a:ext>
            </a:extLst>
          </p:cNvPr>
          <p:cNvSpPr/>
          <p:nvPr/>
        </p:nvSpPr>
        <p:spPr>
          <a:xfrm>
            <a:off x="1776476" y="1708678"/>
            <a:ext cx="8635999" cy="2123658"/>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6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masis MT Pro Medium" panose="02040604050005020304" pitchFamily="18" charset="0"/>
              </a:rPr>
              <a:t>PASSWORD BASED </a:t>
            </a:r>
          </a:p>
          <a:p>
            <a:pPr algn="ctr"/>
            <a:r>
              <a:rPr lang="en-US" sz="6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masis MT Pro Medium" panose="02040604050005020304" pitchFamily="18" charset="0"/>
              </a:rPr>
              <a:t>LOCK SYSTEM</a:t>
            </a:r>
            <a:endParaRPr lang="en-IN" sz="6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masis MT Pro Medium" panose="02040604050005020304" pitchFamily="18" charset="0"/>
            </a:endParaRPr>
          </a:p>
        </p:txBody>
      </p:sp>
      <p:sp>
        <p:nvSpPr>
          <p:cNvPr id="12" name="Rectangle 11">
            <a:extLst>
              <a:ext uri="{FF2B5EF4-FFF2-40B4-BE49-F238E27FC236}">
                <a16:creationId xmlns:a16="http://schemas.microsoft.com/office/drawing/2014/main" id="{943684E6-AEB1-49CB-AE0E-0742C859B2B7}"/>
              </a:ext>
            </a:extLst>
          </p:cNvPr>
          <p:cNvSpPr/>
          <p:nvPr/>
        </p:nvSpPr>
        <p:spPr>
          <a:xfrm>
            <a:off x="2323058" y="4569481"/>
            <a:ext cx="7871001" cy="1200329"/>
          </a:xfrm>
          <a:prstGeom prst="rect">
            <a:avLst/>
          </a:prstGeom>
          <a:noFill/>
        </p:spPr>
        <p:txBody>
          <a:bodyPr wrap="none" lIns="91440" tIns="45720" rIns="91440" bIns="45720">
            <a:spAutoFit/>
          </a:bodyPr>
          <a:lstStyle/>
          <a:p>
            <a:pPr algn="ctr"/>
            <a:r>
              <a:rPr lang="en-US" sz="2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masis MT Pro Medium" panose="02040604050005020304" pitchFamily="18" charset="0"/>
                <a:ea typeface="+mn-lt"/>
                <a:cs typeface="+mn-lt"/>
              </a:rPr>
              <a:t>19ECE304 Microcontrollers and Interfacing Techniques</a:t>
            </a:r>
          </a:p>
          <a:p>
            <a:pPr algn="ctr"/>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masis MT Pro Medium" panose="02040604050005020304" pitchFamily="18" charset="0"/>
                <a:ea typeface="+mn-lt"/>
                <a:cs typeface="+mn-lt"/>
              </a:rPr>
              <a:t>Electronics</a:t>
            </a:r>
            <a:r>
              <a:rPr lang="en-US" sz="2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masis MT Pro Medium" panose="02040604050005020304" pitchFamily="18" charset="0"/>
                <a:ea typeface="+mn-lt"/>
                <a:cs typeface="+mn-lt"/>
              </a:rPr>
              <a:t> and Communication Engineering</a:t>
            </a:r>
          </a:p>
          <a:p>
            <a:pPr algn="ctr"/>
            <a:r>
              <a:rPr lang="en-US" sz="2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masis MT Pro Medium" panose="02040604050005020304" pitchFamily="18" charset="0"/>
                <a:ea typeface="+mn-lt"/>
                <a:cs typeface="+mn-lt"/>
              </a:rPr>
              <a:t>Semester </a:t>
            </a:r>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masis MT Pro Medium" panose="02040604050005020304" pitchFamily="18" charset="0"/>
                <a:ea typeface="+mn-lt"/>
                <a:cs typeface="+mn-lt"/>
              </a:rPr>
              <a:t>V</a:t>
            </a:r>
            <a:r>
              <a:rPr lang="en-US" sz="2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masis MT Pro Medium" panose="02040604050005020304" pitchFamily="18" charset="0"/>
                <a:ea typeface="+mn-lt"/>
                <a:cs typeface="+mn-lt"/>
              </a:rPr>
              <a:t> – 2020-24 Batch</a:t>
            </a:r>
            <a:endParaRPr lang="en-IN" sz="2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57553864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1">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78771E-B887-497A-B879-1812D8ECC014}"/>
              </a:ext>
            </a:extLst>
          </p:cNvPr>
          <p:cNvSpPr>
            <a:spLocks noGrp="1"/>
          </p:cNvSpPr>
          <p:nvPr>
            <p:ph type="title"/>
          </p:nvPr>
        </p:nvSpPr>
        <p:spPr>
          <a:xfrm>
            <a:off x="9036544" y="2023110"/>
            <a:ext cx="2931936" cy="2846070"/>
          </a:xfrm>
        </p:spPr>
        <p:txBody>
          <a:bodyPr vert="horz" lIns="91440" tIns="45720" rIns="91440" bIns="45720" rtlCol="0" anchor="ctr">
            <a:normAutofit/>
          </a:bodyPr>
          <a:lstStyle/>
          <a:p>
            <a:r>
              <a:rPr lang="en-US" sz="2900" dirty="0">
                <a:latin typeface="Amasis MT Pro Medium" panose="02040604050005020304" pitchFamily="18" charset="0"/>
              </a:rPr>
              <a:t>Circuit Diagram Representation</a:t>
            </a:r>
          </a:p>
        </p:txBody>
      </p:sp>
      <p:sp>
        <p:nvSpPr>
          <p:cNvPr id="14" name="Rectangle 1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Diagram, schematic&#10;&#10;Description automatically generated">
            <a:extLst>
              <a:ext uri="{FF2B5EF4-FFF2-40B4-BE49-F238E27FC236}">
                <a16:creationId xmlns:a16="http://schemas.microsoft.com/office/drawing/2014/main" id="{ABBBBC78-15A6-4636-AECB-9F35894672CA}"/>
              </a:ext>
            </a:extLst>
          </p:cNvPr>
          <p:cNvPicPr>
            <a:picLocks noGrp="1" noChangeAspect="1"/>
          </p:cNvPicPr>
          <p:nvPr>
            <p:ph idx="4294967295"/>
          </p:nvPr>
        </p:nvPicPr>
        <p:blipFill rotWithShape="1">
          <a:blip r:embed="rId2"/>
          <a:srcRect r="1" b="3177"/>
          <a:stretch/>
        </p:blipFill>
        <p:spPr>
          <a:xfrm>
            <a:off x="545238" y="858525"/>
            <a:ext cx="7608304" cy="52119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Rectangle 17">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A picture containing text&#10;&#10;Description automatically generated">
            <a:extLst>
              <a:ext uri="{FF2B5EF4-FFF2-40B4-BE49-F238E27FC236}">
                <a16:creationId xmlns:a16="http://schemas.microsoft.com/office/drawing/2014/main" id="{75D1C5E6-03DB-495A-9BFB-139EBE4436DE}"/>
              </a:ext>
            </a:extLst>
          </p:cNvPr>
          <p:cNvPicPr>
            <a:picLocks noChangeAspect="1"/>
          </p:cNvPicPr>
          <p:nvPr/>
        </p:nvPicPr>
        <p:blipFill>
          <a:blip r:embed="rId3"/>
          <a:stretch>
            <a:fillRect/>
          </a:stretch>
        </p:blipFill>
        <p:spPr>
          <a:xfrm>
            <a:off x="11571198" y="-3689"/>
            <a:ext cx="619125" cy="619125"/>
          </a:xfrm>
          <a:prstGeom prst="rect">
            <a:avLst/>
          </a:prstGeom>
        </p:spPr>
      </p:pic>
      <p:sp>
        <p:nvSpPr>
          <p:cNvPr id="5" name="Slide Number Placeholder 4">
            <a:extLst>
              <a:ext uri="{FF2B5EF4-FFF2-40B4-BE49-F238E27FC236}">
                <a16:creationId xmlns:a16="http://schemas.microsoft.com/office/drawing/2014/main" id="{9B267934-93B9-4306-88DC-A161EF463FAA}"/>
              </a:ext>
            </a:extLst>
          </p:cNvPr>
          <p:cNvSpPr>
            <a:spLocks noGrp="1"/>
          </p:cNvSpPr>
          <p:nvPr>
            <p:ph type="sldNum" sz="quarter" idx="12"/>
          </p:nvPr>
        </p:nvSpPr>
        <p:spPr>
          <a:xfrm>
            <a:off x="8610600" y="6356350"/>
            <a:ext cx="2743200" cy="365125"/>
          </a:xfrm>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267682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144" name="Freeform: Shape 143">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47"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49"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51"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152" name="Freeform: Shape 151">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3F89602-C707-4374-B74F-38C6BBCD7E89}"/>
              </a:ext>
            </a:extLst>
          </p:cNvPr>
          <p:cNvSpPr>
            <a:spLocks noGrp="1"/>
          </p:cNvSpPr>
          <p:nvPr>
            <p:ph type="title"/>
          </p:nvPr>
        </p:nvSpPr>
        <p:spPr>
          <a:xfrm>
            <a:off x="838200" y="1391619"/>
            <a:ext cx="4905401" cy="4042196"/>
          </a:xfrm>
        </p:spPr>
        <p:txBody>
          <a:bodyPr>
            <a:normAutofit/>
          </a:bodyPr>
          <a:lstStyle/>
          <a:p>
            <a:pPr algn="ctr"/>
            <a:r>
              <a:rPr lang="en-US" dirty="0">
                <a:solidFill>
                  <a:schemeClr val="bg1"/>
                </a:solidFill>
                <a:latin typeface="Amasis MT Pro Medium" panose="02040604050005020304" pitchFamily="18" charset="0"/>
                <a:cs typeface="Calibri Light"/>
              </a:rPr>
              <a:t>WORKING EXPLANATION </a:t>
            </a:r>
            <a:endParaRPr lang="en-US" dirty="0">
              <a:solidFill>
                <a:schemeClr val="bg1"/>
              </a:solidFill>
              <a:latin typeface="Amasis MT Pro Medium" panose="02040604050005020304" pitchFamily="18" charset="0"/>
            </a:endParaRPr>
          </a:p>
        </p:txBody>
      </p:sp>
      <p:sp>
        <p:nvSpPr>
          <p:cNvPr id="3" name="Content Placeholder 2">
            <a:extLst>
              <a:ext uri="{FF2B5EF4-FFF2-40B4-BE49-F238E27FC236}">
                <a16:creationId xmlns:a16="http://schemas.microsoft.com/office/drawing/2014/main" id="{3150B5D1-F7FC-4AA4-8F37-442075EEA472}"/>
              </a:ext>
            </a:extLst>
          </p:cNvPr>
          <p:cNvSpPr>
            <a:spLocks noGrp="1"/>
          </p:cNvSpPr>
          <p:nvPr>
            <p:ph idx="1"/>
          </p:nvPr>
        </p:nvSpPr>
        <p:spPr>
          <a:xfrm>
            <a:off x="6591352" y="683813"/>
            <a:ext cx="5280820" cy="5490373"/>
          </a:xfrm>
        </p:spPr>
        <p:txBody>
          <a:bodyPr vert="horz" lIns="91440" tIns="45720" rIns="91440" bIns="45720" rtlCol="0" anchor="t">
            <a:noAutofit/>
          </a:bodyPr>
          <a:lstStyle/>
          <a:p>
            <a:pPr algn="just"/>
            <a:r>
              <a:rPr lang="en-US" sz="2000" dirty="0">
                <a:solidFill>
                  <a:schemeClr val="bg1"/>
                </a:solidFill>
                <a:latin typeface="Amasis MT Pro Medium" panose="02040604050005020304" pitchFamily="18" charset="0"/>
                <a:cs typeface="Calibri"/>
              </a:rPr>
              <a:t>The project consists of blocks as a microcontroller, a keypad, an LCD, a DC motor, and a motor driver.</a:t>
            </a:r>
            <a:endParaRPr lang="en-US" sz="2000" dirty="0">
              <a:solidFill>
                <a:schemeClr val="bg1"/>
              </a:solidFill>
              <a:latin typeface="Amasis MT Pro Medium" panose="02040604050005020304" pitchFamily="18" charset="0"/>
              <a:ea typeface="+mn-lt"/>
              <a:cs typeface="+mn-lt"/>
            </a:endParaRPr>
          </a:p>
          <a:p>
            <a:pPr algn="just"/>
            <a:r>
              <a:rPr lang="en-US" sz="2000" dirty="0">
                <a:solidFill>
                  <a:schemeClr val="bg1"/>
                </a:solidFill>
                <a:latin typeface="Amasis MT Pro Medium" panose="02040604050005020304" pitchFamily="18" charset="0"/>
                <a:cs typeface="Calibri"/>
              </a:rPr>
              <a:t>The keypad is an input device which helps to enter a password to open the door. It gives the entered code signals to the microcontroller. LCD is used to indicating devices for displaying the information.</a:t>
            </a:r>
            <a:endParaRPr lang="en-US" sz="2000" dirty="0">
              <a:solidFill>
                <a:schemeClr val="bg1"/>
              </a:solidFill>
              <a:latin typeface="Amasis MT Pro Medium" panose="02040604050005020304" pitchFamily="18" charset="0"/>
              <a:ea typeface="+mn-lt"/>
              <a:cs typeface="+mn-lt"/>
            </a:endParaRPr>
          </a:p>
          <a:p>
            <a:pPr algn="just"/>
            <a:r>
              <a:rPr lang="en-US" sz="2000" dirty="0">
                <a:solidFill>
                  <a:schemeClr val="bg1"/>
                </a:solidFill>
                <a:latin typeface="Amasis MT Pro Medium" panose="02040604050005020304" pitchFamily="18" charset="0"/>
                <a:cs typeface="Calibri"/>
              </a:rPr>
              <a:t>It</a:t>
            </a:r>
            <a:r>
              <a:rPr lang="en-US" sz="2000" dirty="0">
                <a:solidFill>
                  <a:schemeClr val="bg1"/>
                </a:solidFill>
                <a:latin typeface="Amasis MT Pro Medium" panose="02040604050005020304" pitchFamily="18" charset="0"/>
                <a:ea typeface="+mn-lt"/>
                <a:cs typeface="+mn-lt"/>
              </a:rPr>
              <a:t> will ask for the Password. By default, password is “1234”. It will open the door and again will close if we enter the correct password. Otherwise, it won’t open the door at all.</a:t>
            </a:r>
            <a:endParaRPr lang="en-US" sz="2000" dirty="0">
              <a:solidFill>
                <a:schemeClr val="bg1"/>
              </a:solidFill>
              <a:latin typeface="Amasis MT Pro Medium" panose="02040604050005020304" pitchFamily="18" charset="0"/>
              <a:cs typeface="Calibri"/>
            </a:endParaRPr>
          </a:p>
          <a:p>
            <a:pPr algn="just"/>
            <a:r>
              <a:rPr lang="en-US" sz="2000" dirty="0">
                <a:solidFill>
                  <a:schemeClr val="bg1"/>
                </a:solidFill>
                <a:latin typeface="Amasis MT Pro Medium" panose="02040604050005020304" pitchFamily="18" charset="0"/>
                <a:cs typeface="Calibri"/>
              </a:rPr>
              <a:t>The DC motor moves the door to open and close and the motor driver drives the motor after receiving the code signals from the microcontroller.</a:t>
            </a:r>
            <a:endParaRPr lang="en-US" sz="2000" dirty="0">
              <a:solidFill>
                <a:schemeClr val="bg1"/>
              </a:solidFill>
              <a:latin typeface="Amasis MT Pro Medium" panose="02040604050005020304" pitchFamily="18" charset="0"/>
              <a:ea typeface="+mn-lt"/>
              <a:cs typeface="+mn-lt"/>
            </a:endParaRPr>
          </a:p>
        </p:txBody>
      </p:sp>
      <p:sp>
        <p:nvSpPr>
          <p:cNvPr id="4" name="Slide Number Placeholder 3">
            <a:extLst>
              <a:ext uri="{FF2B5EF4-FFF2-40B4-BE49-F238E27FC236}">
                <a16:creationId xmlns:a16="http://schemas.microsoft.com/office/drawing/2014/main" id="{4E15BBF5-85B2-48E6-8E72-593BD530D1C1}"/>
              </a:ext>
            </a:extLst>
          </p:cNvPr>
          <p:cNvSpPr>
            <a:spLocks noGrp="1"/>
          </p:cNvSpPr>
          <p:nvPr>
            <p:ph type="sldNum" sz="quarter" idx="12"/>
          </p:nvPr>
        </p:nvSpPr>
        <p:spPr/>
        <p:txBody>
          <a:bodyPr/>
          <a:lstStyle/>
          <a:p>
            <a:fld id="{330EA680-D336-4FF7-8B7A-9848BB0A1C32}" type="slidenum">
              <a:rPr lang="en-US" dirty="0" smtClean="0">
                <a:solidFill>
                  <a:schemeClr val="bg1"/>
                </a:solidFill>
              </a:rPr>
              <a:t>11</a:t>
            </a:fld>
            <a:endParaRPr lang="en-US" dirty="0">
              <a:solidFill>
                <a:schemeClr val="bg1"/>
              </a:solidFill>
              <a:cs typeface="Calibri"/>
            </a:endParaRPr>
          </a:p>
        </p:txBody>
      </p:sp>
      <p:pic>
        <p:nvPicPr>
          <p:cNvPr id="5" name="Picture 4" descr="A picture containing text&#10;&#10;Description automatically generated">
            <a:extLst>
              <a:ext uri="{FF2B5EF4-FFF2-40B4-BE49-F238E27FC236}">
                <a16:creationId xmlns:a16="http://schemas.microsoft.com/office/drawing/2014/main" id="{91291989-9163-4B2E-8C74-406113A4B71E}"/>
              </a:ext>
            </a:extLst>
          </p:cNvPr>
          <p:cNvPicPr>
            <a:picLocks noChangeAspect="1"/>
          </p:cNvPicPr>
          <p:nvPr/>
        </p:nvPicPr>
        <p:blipFill>
          <a:blip r:embed="rId2"/>
          <a:stretch>
            <a:fillRect/>
          </a:stretch>
        </p:blipFill>
        <p:spPr>
          <a:xfrm>
            <a:off x="11571198" y="-3689"/>
            <a:ext cx="619125" cy="619125"/>
          </a:xfrm>
          <a:prstGeom prst="rect">
            <a:avLst/>
          </a:prstGeom>
        </p:spPr>
      </p:pic>
    </p:spTree>
    <p:extLst>
      <p:ext uri="{BB962C8B-B14F-4D97-AF65-F5344CB8AC3E}">
        <p14:creationId xmlns:p14="http://schemas.microsoft.com/office/powerpoint/2010/main" val="160825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3983-4088-4F72-B466-9DE192D60F3C}"/>
              </a:ext>
            </a:extLst>
          </p:cNvPr>
          <p:cNvSpPr>
            <a:spLocks noGrp="1"/>
          </p:cNvSpPr>
          <p:nvPr>
            <p:ph type="title"/>
          </p:nvPr>
        </p:nvSpPr>
        <p:spPr>
          <a:xfrm>
            <a:off x="838199" y="237428"/>
            <a:ext cx="10515599" cy="932688"/>
          </a:xfrm>
        </p:spPr>
        <p:txBody>
          <a:bodyPr vert="horz" lIns="91440" tIns="45720" rIns="91440" bIns="45720" rtlCol="0" anchor="ctr">
            <a:normAutofit/>
          </a:bodyPr>
          <a:lstStyle/>
          <a:p>
            <a:pPr algn="ctr"/>
            <a:r>
              <a:rPr lang="en-US" kern="1200" dirty="0">
                <a:latin typeface="Amasis MT Pro Medium" panose="02040604050005020304" pitchFamily="18" charset="0"/>
                <a:ea typeface="Tahoma"/>
                <a:cs typeface="Tahoma"/>
              </a:rPr>
              <a:t>SUMMARY</a:t>
            </a:r>
          </a:p>
        </p:txBody>
      </p:sp>
      <p:sp>
        <p:nvSpPr>
          <p:cNvPr id="15" name="Rectangle 16">
            <a:extLst>
              <a:ext uri="{FF2B5EF4-FFF2-40B4-BE49-F238E27FC236}">
                <a16:creationId xmlns:a16="http://schemas.microsoft.com/office/drawing/2014/main" id="{0ACDB3CA-62BA-4187-A0BD-732DFF71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descr="Diagram&#10;&#10;Description automatically generated">
            <a:extLst>
              <a:ext uri="{FF2B5EF4-FFF2-40B4-BE49-F238E27FC236}">
                <a16:creationId xmlns:a16="http://schemas.microsoft.com/office/drawing/2014/main" id="{3B3762F4-FBE3-4C9F-A4BD-5ABE813E7314}"/>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2407240" y="1258633"/>
            <a:ext cx="7574960" cy="53619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A picture containing text&#10;&#10;Description automatically generated">
            <a:extLst>
              <a:ext uri="{FF2B5EF4-FFF2-40B4-BE49-F238E27FC236}">
                <a16:creationId xmlns:a16="http://schemas.microsoft.com/office/drawing/2014/main" id="{C5CB560C-E126-47A9-917D-F27A0D2C034B}"/>
              </a:ext>
            </a:extLst>
          </p:cNvPr>
          <p:cNvPicPr>
            <a:picLocks noChangeAspect="1"/>
          </p:cNvPicPr>
          <p:nvPr/>
        </p:nvPicPr>
        <p:blipFill>
          <a:blip r:embed="rId4"/>
          <a:stretch>
            <a:fillRect/>
          </a:stretch>
        </p:blipFill>
        <p:spPr>
          <a:xfrm>
            <a:off x="11571198" y="125100"/>
            <a:ext cx="619125" cy="619125"/>
          </a:xfrm>
          <a:prstGeom prst="rect">
            <a:avLst/>
          </a:prstGeom>
        </p:spPr>
      </p:pic>
      <p:sp>
        <p:nvSpPr>
          <p:cNvPr id="6" name="Slide Number Placeholder 5">
            <a:extLst>
              <a:ext uri="{FF2B5EF4-FFF2-40B4-BE49-F238E27FC236}">
                <a16:creationId xmlns:a16="http://schemas.microsoft.com/office/drawing/2014/main" id="{7F2FF541-44DB-4F02-9F12-E6C6E4368811}"/>
              </a:ext>
            </a:extLst>
          </p:cNvPr>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1257551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6890C-F7A9-4D2B-A4CF-BE518FEB6332}"/>
              </a:ext>
            </a:extLst>
          </p:cNvPr>
          <p:cNvSpPr>
            <a:spLocks noGrp="1"/>
          </p:cNvSpPr>
          <p:nvPr>
            <p:ph type="title"/>
          </p:nvPr>
        </p:nvSpPr>
        <p:spPr>
          <a:xfrm>
            <a:off x="589560" y="856180"/>
            <a:ext cx="4560584" cy="1128068"/>
          </a:xfrm>
        </p:spPr>
        <p:txBody>
          <a:bodyPr anchor="ctr">
            <a:normAutofit/>
          </a:bodyPr>
          <a:lstStyle/>
          <a:p>
            <a:pPr algn="ctr"/>
            <a:r>
              <a:rPr lang="en-US" sz="3400" dirty="0">
                <a:latin typeface="Amasis MT Pro Medium"/>
                <a:cs typeface="Calibri Light"/>
              </a:rPr>
              <a:t>CONCLUSION AND FUTURE PROSPECTS</a:t>
            </a:r>
            <a:endParaRPr lang="en-US" dirty="0">
              <a:latin typeface="Amasis MT Pro Medium"/>
            </a:endParaRPr>
          </a:p>
        </p:txBody>
      </p:sp>
      <p:grpSp>
        <p:nvGrpSpPr>
          <p:cNvPr id="74" name="Group 7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5" name="Rectangle 7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FFC6357-EBB0-4AFC-9CB8-74B8FC58915B}"/>
              </a:ext>
            </a:extLst>
          </p:cNvPr>
          <p:cNvSpPr>
            <a:spLocks noGrp="1"/>
          </p:cNvSpPr>
          <p:nvPr>
            <p:ph idx="1"/>
          </p:nvPr>
        </p:nvSpPr>
        <p:spPr>
          <a:xfrm>
            <a:off x="350498" y="2224322"/>
            <a:ext cx="4926854" cy="3979585"/>
          </a:xfrm>
        </p:spPr>
        <p:txBody>
          <a:bodyPr vert="horz" lIns="91440" tIns="45720" rIns="91440" bIns="45720" rtlCol="0" anchor="ctr">
            <a:normAutofit lnSpcReduction="10000"/>
          </a:bodyPr>
          <a:lstStyle/>
          <a:p>
            <a:pPr marL="288000" algn="just">
              <a:lnSpc>
                <a:spcPct val="130000"/>
              </a:lnSpc>
              <a:spcBef>
                <a:spcPts val="120"/>
              </a:spcBef>
            </a:pPr>
            <a:r>
              <a:rPr lang="en-US" sz="1800" dirty="0">
                <a:latin typeface="Amasis MT Pro Medium" panose="02040604050005020304" pitchFamily="18" charset="0"/>
                <a:ea typeface="+mn-lt"/>
                <a:cs typeface="+mn-lt"/>
              </a:rPr>
              <a:t>The security level can be increased by adding a biometric fingerprint scanner. We can interface sensors like Fire, LPG, PIR motion detectors to the microcontroller in case of an accident so that door will open automatically. </a:t>
            </a:r>
          </a:p>
          <a:p>
            <a:pPr marL="288000" algn="just">
              <a:lnSpc>
                <a:spcPct val="130000"/>
              </a:lnSpc>
              <a:spcBef>
                <a:spcPts val="120"/>
              </a:spcBef>
            </a:pPr>
            <a:r>
              <a:rPr lang="en-US" sz="1800" dirty="0">
                <a:latin typeface="Amasis MT Pro Medium"/>
                <a:ea typeface="+mn-lt"/>
                <a:cs typeface="+mn-lt"/>
              </a:rPr>
              <a:t>In future, this “Password-Based Door Open-Lock System” can be provided maximum security by the above enhancements to completely satisfy the user’s needs.</a:t>
            </a:r>
            <a:endParaRPr lang="en-US" sz="1800" dirty="0">
              <a:latin typeface="Amasis MT Pro Medium" panose="02040604050005020304" pitchFamily="18" charset="0"/>
            </a:endParaRPr>
          </a:p>
        </p:txBody>
      </p:sp>
      <p:sp>
        <p:nvSpPr>
          <p:cNvPr id="80" name="Rectangle 7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1">
            <a:extLst>
              <a:ext uri="{FF2B5EF4-FFF2-40B4-BE49-F238E27FC236}">
                <a16:creationId xmlns:a16="http://schemas.microsoft.com/office/drawing/2014/main" id="{D63A8632-8B6E-4737-8ABC-0C10D909315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4" b="3065"/>
          <a:stretch/>
        </p:blipFill>
        <p:spPr>
          <a:xfrm>
            <a:off x="5977788" y="799352"/>
            <a:ext cx="5425410" cy="5259296"/>
          </a:xfrm>
          <a:prstGeom prst="rect">
            <a:avLst/>
          </a:prstGeom>
        </p:spPr>
      </p:pic>
      <p:sp>
        <p:nvSpPr>
          <p:cNvPr id="4" name="Slide Number Placeholder 3">
            <a:extLst>
              <a:ext uri="{FF2B5EF4-FFF2-40B4-BE49-F238E27FC236}">
                <a16:creationId xmlns:a16="http://schemas.microsoft.com/office/drawing/2014/main" id="{89FE5705-4488-46DA-8A5B-2D24DDE42B3C}"/>
              </a:ext>
            </a:extLst>
          </p:cNvPr>
          <p:cNvSpPr>
            <a:spLocks noGrp="1"/>
          </p:cNvSpPr>
          <p:nvPr>
            <p:ph type="sldNum" sz="quarter" idx="12"/>
          </p:nvPr>
        </p:nvSpPr>
        <p:spPr/>
        <p:txBody>
          <a:bodyPr/>
          <a:lstStyle/>
          <a:p>
            <a:fld id="{330EA680-D336-4FF7-8B7A-9848BB0A1C32}" type="slidenum">
              <a:rPr lang="en-US" smtClean="0"/>
              <a:t>13</a:t>
            </a:fld>
            <a:endParaRPr lang="en-US"/>
          </a:p>
        </p:txBody>
      </p:sp>
      <p:pic>
        <p:nvPicPr>
          <p:cNvPr id="6" name="Picture 5" descr="A picture containing text&#10;&#10;Description automatically generated">
            <a:extLst>
              <a:ext uri="{FF2B5EF4-FFF2-40B4-BE49-F238E27FC236}">
                <a16:creationId xmlns:a16="http://schemas.microsoft.com/office/drawing/2014/main" id="{9D0B92FA-CB47-44FE-BD65-1CC4E55D1028}"/>
              </a:ext>
            </a:extLst>
          </p:cNvPr>
          <p:cNvPicPr>
            <a:picLocks noChangeAspect="1"/>
          </p:cNvPicPr>
          <p:nvPr/>
        </p:nvPicPr>
        <p:blipFill>
          <a:blip r:embed="rId4"/>
          <a:stretch>
            <a:fillRect/>
          </a:stretch>
        </p:blipFill>
        <p:spPr>
          <a:xfrm>
            <a:off x="11571198" y="-3689"/>
            <a:ext cx="619125" cy="619125"/>
          </a:xfrm>
          <a:prstGeom prst="rect">
            <a:avLst/>
          </a:prstGeom>
        </p:spPr>
      </p:pic>
    </p:spTree>
    <p:extLst>
      <p:ext uri="{BB962C8B-B14F-4D97-AF65-F5344CB8AC3E}">
        <p14:creationId xmlns:p14="http://schemas.microsoft.com/office/powerpoint/2010/main" val="829684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4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92052491-603C-4458-AF35-C4A3673C8B08}"/>
              </a:ext>
            </a:extLst>
          </p:cNvPr>
          <p:cNvSpPr>
            <a:spLocks noGrp="1"/>
          </p:cNvSpPr>
          <p:nvPr>
            <p:ph type="title"/>
          </p:nvPr>
        </p:nvSpPr>
        <p:spPr>
          <a:xfrm>
            <a:off x="838200" y="448721"/>
            <a:ext cx="4707671" cy="1225650"/>
          </a:xfrm>
        </p:spPr>
        <p:txBody>
          <a:bodyPr anchor="ctr">
            <a:normAutofit/>
          </a:bodyPr>
          <a:lstStyle/>
          <a:p>
            <a:pPr algn="ctr"/>
            <a:r>
              <a:rPr lang="en-US" sz="4000">
                <a:solidFill>
                  <a:schemeClr val="bg1"/>
                </a:solidFill>
                <a:latin typeface="Amasis MT Pro Medium" panose="02040604050005020304" pitchFamily="18" charset="0"/>
                <a:cs typeface="Calibri Light"/>
              </a:rPr>
              <a:t>REFERENCES</a:t>
            </a:r>
            <a:endParaRPr lang="en-US" sz="4000" dirty="0">
              <a:solidFill>
                <a:schemeClr val="bg1"/>
              </a:solidFill>
              <a:latin typeface="Amasis MT Pro Medium" panose="02040604050005020304" pitchFamily="18" charset="0"/>
              <a:cs typeface="Calibri Light"/>
            </a:endParaRPr>
          </a:p>
        </p:txBody>
      </p:sp>
      <p:cxnSp>
        <p:nvCxnSpPr>
          <p:cNvPr id="39" name="Straight Connector 4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504AC74-D8FC-464F-8E1F-9FC2864441A5}"/>
              </a:ext>
            </a:extLst>
          </p:cNvPr>
          <p:cNvSpPr>
            <a:spLocks noGrp="1"/>
          </p:cNvSpPr>
          <p:nvPr>
            <p:ph idx="1"/>
          </p:nvPr>
        </p:nvSpPr>
        <p:spPr>
          <a:xfrm>
            <a:off x="663611" y="1950552"/>
            <a:ext cx="5198231" cy="3647710"/>
          </a:xfrm>
        </p:spPr>
        <p:txBody>
          <a:bodyPr vert="horz" lIns="91440" tIns="45720" rIns="91440" bIns="45720" rtlCol="0" anchor="t">
            <a:noAutofit/>
          </a:bodyPr>
          <a:lstStyle/>
          <a:p>
            <a:r>
              <a:rPr lang="en-US" sz="1350">
                <a:solidFill>
                  <a:schemeClr val="bg1"/>
                </a:solidFill>
                <a:latin typeface="Amasis MT Pro Medium" panose="02040604050005020304" pitchFamily="18" charset="0"/>
                <a:ea typeface="+mn-lt"/>
                <a:cs typeface="+mn-lt"/>
              </a:rPr>
              <a:t>Password Based Door Lock System, International Research Journal of Engineering and Technology (IRJET), e-ISSN: 2395-0056, Feb 2019 (</a:t>
            </a:r>
            <a:r>
              <a:rPr lang="en-US" sz="1350">
                <a:solidFill>
                  <a:schemeClr val="bg1"/>
                </a:solidFill>
                <a:latin typeface="Amasis MT Pro Medium" panose="02040604050005020304" pitchFamily="18" charset="0"/>
                <a:ea typeface="+mn-lt"/>
                <a:cs typeface="+mn-lt"/>
                <a:hlinkClick r:id="rId2">
                  <a:extLst>
                    <a:ext uri="{A12FA001-AC4F-418D-AE19-62706E023703}">
                      <ahyp:hlinkClr xmlns:ahyp="http://schemas.microsoft.com/office/drawing/2018/hyperlinkcolor" val="tx"/>
                    </a:ext>
                  </a:extLst>
                </a:hlinkClick>
              </a:rPr>
              <a:t>www.irjet.net</a:t>
            </a:r>
            <a:r>
              <a:rPr lang="en-US" sz="1350">
                <a:solidFill>
                  <a:schemeClr val="bg1"/>
                </a:solidFill>
                <a:latin typeface="Amasis MT Pro Medium" panose="02040604050005020304" pitchFamily="18" charset="0"/>
                <a:ea typeface="+mn-lt"/>
                <a:cs typeface="+mn-lt"/>
              </a:rPr>
              <a:t>)</a:t>
            </a:r>
            <a:endParaRPr lang="en-US" sz="1350">
              <a:solidFill>
                <a:schemeClr val="bg1"/>
              </a:solidFill>
              <a:latin typeface="Amasis MT Pro Medium" panose="02040604050005020304" pitchFamily="18" charset="0"/>
              <a:cs typeface="Calibri" panose="020F0502020204030204"/>
            </a:endParaRPr>
          </a:p>
          <a:p>
            <a:r>
              <a:rPr lang="en-US" sz="1350">
                <a:solidFill>
                  <a:schemeClr val="bg1"/>
                </a:solidFill>
                <a:latin typeface="Amasis MT Pro Medium" panose="02040604050005020304" pitchFamily="18" charset="0"/>
                <a:ea typeface="+mn-lt"/>
                <a:cs typeface="+mn-lt"/>
              </a:rPr>
              <a:t>Embedded High Alert Door Locking System Using IoT Technology, International Journal of Computer Science and Engineering (IJCSE) Special Issue, May 2017 (</a:t>
            </a:r>
            <a:r>
              <a:rPr lang="en-US" sz="1350">
                <a:solidFill>
                  <a:schemeClr val="bg1"/>
                </a:solidFill>
                <a:latin typeface="Amasis MT Pro Medium" panose="02040604050005020304" pitchFamily="18" charset="0"/>
                <a:ea typeface="+mn-lt"/>
                <a:cs typeface="+mn-lt"/>
                <a:hlinkClick r:id="rId3">
                  <a:extLst>
                    <a:ext uri="{A12FA001-AC4F-418D-AE19-62706E023703}">
                      <ahyp:hlinkClr xmlns:ahyp="http://schemas.microsoft.com/office/drawing/2018/hyperlinkcolor" val="tx"/>
                    </a:ext>
                  </a:extLst>
                </a:hlinkClick>
              </a:rPr>
              <a:t>https://www.internationaljournalssrg.org/uploads/specialissuepdf/ICACCE/2017/CSE/IJCSE-NCACCE-P104.pdf</a:t>
            </a:r>
            <a:r>
              <a:rPr lang="en-US" sz="1350">
                <a:solidFill>
                  <a:schemeClr val="bg1"/>
                </a:solidFill>
                <a:latin typeface="Amasis MT Pro Medium" panose="02040604050005020304" pitchFamily="18" charset="0"/>
                <a:ea typeface="+mn-lt"/>
                <a:cs typeface="+mn-lt"/>
              </a:rPr>
              <a:t>)</a:t>
            </a:r>
            <a:endParaRPr lang="en-US" sz="1350">
              <a:solidFill>
                <a:schemeClr val="bg1"/>
              </a:solidFill>
              <a:latin typeface="Amasis MT Pro Medium" panose="02040604050005020304" pitchFamily="18" charset="0"/>
              <a:cs typeface="Calibri"/>
            </a:endParaRPr>
          </a:p>
          <a:p>
            <a:r>
              <a:rPr lang="en-US" sz="1350">
                <a:solidFill>
                  <a:schemeClr val="bg1"/>
                </a:solidFill>
                <a:latin typeface="Amasis MT Pro Medium" panose="02040604050005020304" pitchFamily="18" charset="0"/>
                <a:ea typeface="+mn-lt"/>
                <a:cs typeface="+mn-lt"/>
              </a:rPr>
              <a:t>Onetime Password Based Door Lock System: </a:t>
            </a:r>
            <a:r>
              <a:rPr lang="en-US" sz="1350">
                <a:solidFill>
                  <a:schemeClr val="bg1"/>
                </a:solidFill>
                <a:latin typeface="Amasis MT Pro Medium" panose="02040604050005020304" pitchFamily="18" charset="0"/>
                <a:ea typeface="+mn-lt"/>
                <a:cs typeface="+mn-lt"/>
                <a:hlinkClick r:id="rId4">
                  <a:extLst>
                    <a:ext uri="{A12FA001-AC4F-418D-AE19-62706E023703}">
                      <ahyp:hlinkClr xmlns:ahyp="http://schemas.microsoft.com/office/drawing/2018/hyperlinkcolor" val="tx"/>
                    </a:ext>
                  </a:extLst>
                </a:hlinkClick>
              </a:rPr>
              <a:t>https://hackprojects.wordpress.com/projects/arm-projects/password-and-onetime-password-based-door-lock-system/</a:t>
            </a:r>
            <a:endParaRPr lang="en-US" sz="1350">
              <a:solidFill>
                <a:schemeClr val="bg1"/>
              </a:solidFill>
              <a:latin typeface="Amasis MT Pro Medium" panose="02040604050005020304" pitchFamily="18" charset="0"/>
              <a:cs typeface="Calibri"/>
            </a:endParaRPr>
          </a:p>
          <a:p>
            <a:r>
              <a:rPr lang="en-US" sz="1350">
                <a:solidFill>
                  <a:schemeClr val="bg1"/>
                </a:solidFill>
                <a:latin typeface="Amasis MT Pro Medium" panose="02040604050005020304" pitchFamily="18" charset="0"/>
                <a:ea typeface="+mn-lt"/>
                <a:cs typeface="+mn-lt"/>
              </a:rPr>
              <a:t>Password Based Door Open System Using LPC2148: </a:t>
            </a:r>
            <a:r>
              <a:rPr lang="en-US" sz="1350">
                <a:solidFill>
                  <a:schemeClr val="bg1"/>
                </a:solidFill>
                <a:latin typeface="Amasis MT Pro Medium" panose="02040604050005020304" pitchFamily="18" charset="0"/>
                <a:ea typeface="+mn-lt"/>
                <a:cs typeface="+mn-lt"/>
                <a:hlinkClick r:id="rId5">
                  <a:extLst>
                    <a:ext uri="{A12FA001-AC4F-418D-AE19-62706E023703}">
                      <ahyp:hlinkClr xmlns:ahyp="http://schemas.microsoft.com/office/drawing/2018/hyperlinkcolor" val="tx"/>
                    </a:ext>
                  </a:extLst>
                </a:hlinkClick>
              </a:rPr>
              <a:t>https://embetronicx.com/projects/lpc2148-projects/password-based-door-open-system-using-lpc2148/</a:t>
            </a:r>
            <a:endParaRPr lang="en-US" sz="1350">
              <a:solidFill>
                <a:schemeClr val="bg1"/>
              </a:solidFill>
              <a:latin typeface="Amasis MT Pro Medium" panose="02040604050005020304" pitchFamily="18" charset="0"/>
              <a:cs typeface="Calibri"/>
            </a:endParaRPr>
          </a:p>
          <a:p>
            <a:r>
              <a:rPr lang="en-US" sz="1350">
                <a:solidFill>
                  <a:schemeClr val="bg1"/>
                </a:solidFill>
                <a:latin typeface="Amasis MT Pro Medium" panose="02040604050005020304" pitchFamily="18" charset="0"/>
                <a:ea typeface="+mn-lt"/>
                <a:cs typeface="+mn-lt"/>
              </a:rPr>
              <a:t>YouTube LPC2148 Microcontroller Tutorials</a:t>
            </a:r>
            <a:endParaRPr lang="en-US" sz="1350" dirty="0">
              <a:solidFill>
                <a:schemeClr val="bg1"/>
              </a:solidFill>
              <a:latin typeface="Amasis MT Pro Medium" panose="02040604050005020304" pitchFamily="18" charset="0"/>
              <a:cs typeface="Calibri"/>
            </a:endParaRPr>
          </a:p>
        </p:txBody>
      </p:sp>
      <p:cxnSp>
        <p:nvCxnSpPr>
          <p:cNvPr id="40" name="Straight Connector 4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6" descr="A picture containing electronics, circuit&#10;&#10;Description automatically generated">
            <a:extLst>
              <a:ext uri="{FF2B5EF4-FFF2-40B4-BE49-F238E27FC236}">
                <a16:creationId xmlns:a16="http://schemas.microsoft.com/office/drawing/2014/main" id="{9B75D4EE-7234-4C70-B3BC-486AA3525BA6}"/>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10739" r="34315"/>
          <a:stretch/>
        </p:blipFill>
        <p:spPr>
          <a:xfrm>
            <a:off x="6525453" y="10"/>
            <a:ext cx="5666547" cy="6857990"/>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16C1FF3F-D629-4A1E-AC46-0D97301E9693}"/>
              </a:ext>
            </a:extLst>
          </p:cNvPr>
          <p:cNvPicPr>
            <a:picLocks noChangeAspect="1"/>
          </p:cNvPicPr>
          <p:nvPr/>
        </p:nvPicPr>
        <p:blipFill>
          <a:blip r:embed="rId8"/>
          <a:stretch>
            <a:fillRect/>
          </a:stretch>
        </p:blipFill>
        <p:spPr>
          <a:xfrm>
            <a:off x="11571198" y="-3689"/>
            <a:ext cx="619125" cy="619125"/>
          </a:xfrm>
          <a:prstGeom prst="rect">
            <a:avLst/>
          </a:prstGeom>
        </p:spPr>
      </p:pic>
      <p:sp>
        <p:nvSpPr>
          <p:cNvPr id="19" name="Slide Number Placeholder 18">
            <a:extLst>
              <a:ext uri="{FF2B5EF4-FFF2-40B4-BE49-F238E27FC236}">
                <a16:creationId xmlns:a16="http://schemas.microsoft.com/office/drawing/2014/main" id="{3495C63C-40FA-46E9-8DCE-6445CB32629D}"/>
              </a:ext>
            </a:extLst>
          </p:cNvPr>
          <p:cNvSpPr>
            <a:spLocks noGrp="1"/>
          </p:cNvSpPr>
          <p:nvPr>
            <p:ph type="sldNum" sz="quarter" idx="12"/>
          </p:nvPr>
        </p:nvSpPr>
        <p:spPr/>
        <p:txBody>
          <a:bodyPr/>
          <a:lstStyle/>
          <a:p>
            <a:fld id="{330EA680-D336-4FF7-8B7A-9848BB0A1C32}" type="slidenum">
              <a:rPr lang="en-US" smtClean="0">
                <a:solidFill>
                  <a:schemeClr val="bg1"/>
                </a:solidFill>
              </a:rPr>
              <a:t>14</a:t>
            </a:fld>
            <a:endParaRPr lang="en-US" dirty="0">
              <a:solidFill>
                <a:schemeClr val="bg1"/>
              </a:solidFill>
              <a:cs typeface="Calibri"/>
            </a:endParaRPr>
          </a:p>
        </p:txBody>
      </p:sp>
    </p:spTree>
    <p:extLst>
      <p:ext uri="{BB962C8B-B14F-4D97-AF65-F5344CB8AC3E}">
        <p14:creationId xmlns:p14="http://schemas.microsoft.com/office/powerpoint/2010/main" val="1575102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6372EC32-78C2-4DD8-8C7E-F871B9A3768D}"/>
              </a:ext>
            </a:extLst>
          </p:cNvPr>
          <p:cNvSpPr>
            <a:spLocks noGrp="1"/>
          </p:cNvSpPr>
          <p:nvPr>
            <p:ph type="title"/>
          </p:nvPr>
        </p:nvSpPr>
        <p:spPr>
          <a:xfrm>
            <a:off x="777240" y="731519"/>
            <a:ext cx="2845191" cy="3237579"/>
          </a:xfrm>
        </p:spPr>
        <p:txBody>
          <a:bodyPr>
            <a:normAutofit/>
          </a:bodyPr>
          <a:lstStyle/>
          <a:p>
            <a:r>
              <a:rPr lang="en-US" sz="3600" dirty="0">
                <a:solidFill>
                  <a:srgbClr val="FFFFFF"/>
                </a:solidFill>
                <a:latin typeface="Amasis MT Pro Medium" panose="02040604050005020304" pitchFamily="18" charset="0"/>
                <a:cs typeface="Calibri Light"/>
              </a:rPr>
              <a:t>CCE Team 9</a:t>
            </a:r>
            <a:endParaRPr lang="en-US" sz="3600" dirty="0">
              <a:solidFill>
                <a:srgbClr val="FFFFFF"/>
              </a:solidFill>
              <a:latin typeface="Amasis MT Pro Medium" panose="02040604050005020304" pitchFamily="18" charset="0"/>
            </a:endParaRPr>
          </a:p>
        </p:txBody>
      </p:sp>
      <p:sp>
        <p:nvSpPr>
          <p:cNvPr id="22" name="Rectangle 21">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Rectangle 2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7F45A754-558B-4E6D-933A-2CF6EC9004FE}"/>
              </a:ext>
            </a:extLst>
          </p:cNvPr>
          <p:cNvGraphicFramePr>
            <a:graphicFrameLocks noGrp="1"/>
          </p:cNvGraphicFramePr>
          <p:nvPr>
            <p:ph idx="1"/>
            <p:extLst>
              <p:ext uri="{D42A27DB-BD31-4B8C-83A1-F6EECF244321}">
                <p14:modId xmlns:p14="http://schemas.microsoft.com/office/powerpoint/2010/main" val="1950245919"/>
              </p:ext>
            </p:extLst>
          </p:nvPr>
        </p:nvGraphicFramePr>
        <p:xfrm>
          <a:off x="4379913" y="1662517"/>
          <a:ext cx="7037388" cy="2907584"/>
        </p:xfrm>
        <a:graphic>
          <a:graphicData uri="http://schemas.openxmlformats.org/drawingml/2006/table">
            <a:tbl>
              <a:tblPr firstRow="1" bandRow="1">
                <a:tableStyleId>{5C22544A-7EE6-4342-B048-85BDC9FD1C3A}</a:tableStyleId>
              </a:tblPr>
              <a:tblGrid>
                <a:gridCol w="3111413">
                  <a:extLst>
                    <a:ext uri="{9D8B030D-6E8A-4147-A177-3AD203B41FA5}">
                      <a16:colId xmlns:a16="http://schemas.microsoft.com/office/drawing/2014/main" val="2738533669"/>
                    </a:ext>
                  </a:extLst>
                </a:gridCol>
                <a:gridCol w="3925975">
                  <a:extLst>
                    <a:ext uri="{9D8B030D-6E8A-4147-A177-3AD203B41FA5}">
                      <a16:colId xmlns:a16="http://schemas.microsoft.com/office/drawing/2014/main" val="234760390"/>
                    </a:ext>
                  </a:extLst>
                </a:gridCol>
              </a:tblGrid>
              <a:tr h="617449">
                <a:tc>
                  <a:txBody>
                    <a:bodyPr/>
                    <a:lstStyle/>
                    <a:p>
                      <a:pPr algn="ctr"/>
                      <a:r>
                        <a:rPr lang="en-US" sz="2000" dirty="0">
                          <a:latin typeface="Amasis MT Pro Medium" panose="02040604050005020304" pitchFamily="18" charset="0"/>
                        </a:rPr>
                        <a:t>Name</a:t>
                      </a:r>
                    </a:p>
                  </a:txBody>
                  <a:tcPr marL="143430" marR="143430" marT="71715" marB="71715" anchor="ctr"/>
                </a:tc>
                <a:tc>
                  <a:txBody>
                    <a:bodyPr/>
                    <a:lstStyle/>
                    <a:p>
                      <a:pPr algn="ctr"/>
                      <a:r>
                        <a:rPr lang="en-US" sz="2000" dirty="0">
                          <a:latin typeface="Amasis MT Pro Medium" panose="02040604050005020304" pitchFamily="18" charset="0"/>
                        </a:rPr>
                        <a:t>Roll Number</a:t>
                      </a:r>
                    </a:p>
                  </a:txBody>
                  <a:tcPr marL="143430" marR="143430" marT="71715" marB="71715" anchor="ctr"/>
                </a:tc>
                <a:extLst>
                  <a:ext uri="{0D108BD9-81ED-4DB2-BD59-A6C34878D82A}">
                    <a16:rowId xmlns:a16="http://schemas.microsoft.com/office/drawing/2014/main" val="733980092"/>
                  </a:ext>
                </a:extLst>
              </a:tr>
              <a:tr h="1055237">
                <a:tc>
                  <a:txBody>
                    <a:bodyPr/>
                    <a:lstStyle/>
                    <a:p>
                      <a:pPr algn="ctr"/>
                      <a:r>
                        <a:rPr lang="en-US" sz="2000" dirty="0">
                          <a:latin typeface="Amasis MT Pro Medium" panose="02040604050005020304" pitchFamily="18" charset="0"/>
                        </a:rPr>
                        <a:t>Arpit Chandel</a:t>
                      </a:r>
                    </a:p>
                  </a:txBody>
                  <a:tcPr marL="143430" marR="143430" marT="71715" marB="71715" anchor="ctr"/>
                </a:tc>
                <a:tc>
                  <a:txBody>
                    <a:bodyPr/>
                    <a:lstStyle/>
                    <a:p>
                      <a:pPr algn="ctr"/>
                      <a:r>
                        <a:rPr lang="en-US" sz="2000" dirty="0">
                          <a:latin typeface="Amasis MT Pro Medium" panose="02040604050005020304" pitchFamily="18" charset="0"/>
                        </a:rPr>
                        <a:t>CB.EN.U4ECE20107</a:t>
                      </a:r>
                    </a:p>
                  </a:txBody>
                  <a:tcPr marL="143430" marR="143430" marT="71715" marB="71715" anchor="ctr"/>
                </a:tc>
                <a:extLst>
                  <a:ext uri="{0D108BD9-81ED-4DB2-BD59-A6C34878D82A}">
                    <a16:rowId xmlns:a16="http://schemas.microsoft.com/office/drawing/2014/main" val="379290668"/>
                  </a:ext>
                </a:extLst>
              </a:tr>
              <a:tr h="6174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err="1">
                          <a:latin typeface="Amasis MT Pro Medium" panose="02040604050005020304" pitchFamily="18" charset="0"/>
                        </a:rPr>
                        <a:t>Kallakuri</a:t>
                      </a:r>
                      <a:r>
                        <a:rPr lang="en-US" sz="2000" dirty="0">
                          <a:latin typeface="Amasis MT Pro Medium" panose="02040604050005020304" pitchFamily="18" charset="0"/>
                        </a:rPr>
                        <a:t> </a:t>
                      </a:r>
                      <a:r>
                        <a:rPr lang="en-US" sz="2000" dirty="0" err="1">
                          <a:latin typeface="Amasis MT Pro Medium" panose="02040604050005020304" pitchFamily="18" charset="0"/>
                        </a:rPr>
                        <a:t>Nikhitha</a:t>
                      </a:r>
                      <a:endParaRPr lang="en-US" sz="2000" dirty="0">
                        <a:latin typeface="Amasis MT Pro Medium" panose="02040604050005020304" pitchFamily="18" charset="0"/>
                      </a:endParaRPr>
                    </a:p>
                  </a:txBody>
                  <a:tcPr marL="143430" marR="143430" marT="71715" marB="71715" anchor="ctr"/>
                </a:tc>
                <a:tc>
                  <a:txBody>
                    <a:bodyPr/>
                    <a:lstStyle/>
                    <a:p>
                      <a:pPr lvl="0" algn="ctr">
                        <a:buNone/>
                      </a:pPr>
                      <a:r>
                        <a:rPr lang="en-US" sz="2000" b="0" i="0" u="none" strike="noStrike" noProof="0" dirty="0">
                          <a:latin typeface="Amasis MT Pro Medium" panose="02040604050005020304" pitchFamily="18" charset="0"/>
                        </a:rPr>
                        <a:t>CB.EN.U4ECE20127</a:t>
                      </a:r>
                      <a:endParaRPr lang="en-US" sz="2000" dirty="0">
                        <a:latin typeface="Amasis MT Pro Medium" panose="02040604050005020304" pitchFamily="18" charset="0"/>
                      </a:endParaRPr>
                    </a:p>
                  </a:txBody>
                  <a:tcPr marL="143430" marR="143430" marT="71715" marB="71715" anchor="ctr"/>
                </a:tc>
                <a:extLst>
                  <a:ext uri="{0D108BD9-81ED-4DB2-BD59-A6C34878D82A}">
                    <a16:rowId xmlns:a16="http://schemas.microsoft.com/office/drawing/2014/main" val="428353139"/>
                  </a:ext>
                </a:extLst>
              </a:tr>
              <a:tr h="617449">
                <a:tc>
                  <a:txBody>
                    <a:bodyPr/>
                    <a:lstStyle/>
                    <a:p>
                      <a:pPr algn="ctr"/>
                      <a:r>
                        <a:rPr lang="en-US" sz="2000" dirty="0">
                          <a:latin typeface="Amasis MT Pro Medium" panose="02040604050005020304" pitchFamily="18" charset="0"/>
                        </a:rPr>
                        <a:t>Kavinandhan B</a:t>
                      </a:r>
                    </a:p>
                  </a:txBody>
                  <a:tcPr marL="143430" marR="143430" marT="71715" marB="71715" anchor="ctr"/>
                </a:tc>
                <a:tc>
                  <a:txBody>
                    <a:bodyPr/>
                    <a:lstStyle/>
                    <a:p>
                      <a:pPr lvl="0" algn="ctr">
                        <a:buNone/>
                      </a:pPr>
                      <a:r>
                        <a:rPr lang="en-US" sz="2000" b="0" i="0" u="none" strike="noStrike" noProof="0" dirty="0">
                          <a:latin typeface="Amasis MT Pro Medium" panose="02040604050005020304" pitchFamily="18" charset="0"/>
                        </a:rPr>
                        <a:t>CB.EN.U4ECE20130</a:t>
                      </a:r>
                      <a:endParaRPr lang="en-US" sz="2000" dirty="0">
                        <a:latin typeface="Amasis MT Pro Medium" panose="02040604050005020304" pitchFamily="18" charset="0"/>
                      </a:endParaRPr>
                    </a:p>
                  </a:txBody>
                  <a:tcPr marL="143430" marR="143430" marT="71715" marB="71715" anchor="ctr"/>
                </a:tc>
                <a:extLst>
                  <a:ext uri="{0D108BD9-81ED-4DB2-BD59-A6C34878D82A}">
                    <a16:rowId xmlns:a16="http://schemas.microsoft.com/office/drawing/2014/main" val="3797355385"/>
                  </a:ext>
                </a:extLst>
              </a:tr>
            </a:tbl>
          </a:graphicData>
        </a:graphic>
      </p:graphicFrame>
      <p:pic>
        <p:nvPicPr>
          <p:cNvPr id="3" name="Picture 4" descr="A picture containing text&#10;&#10;Description automatically generated">
            <a:extLst>
              <a:ext uri="{FF2B5EF4-FFF2-40B4-BE49-F238E27FC236}">
                <a16:creationId xmlns:a16="http://schemas.microsoft.com/office/drawing/2014/main" id="{875FF8F3-D68E-42DC-BA5E-4124E3C4C678}"/>
              </a:ext>
            </a:extLst>
          </p:cNvPr>
          <p:cNvPicPr>
            <a:picLocks noChangeAspect="1"/>
          </p:cNvPicPr>
          <p:nvPr/>
        </p:nvPicPr>
        <p:blipFill>
          <a:blip r:embed="rId2"/>
          <a:stretch>
            <a:fillRect/>
          </a:stretch>
        </p:blipFill>
        <p:spPr>
          <a:xfrm>
            <a:off x="11571198" y="-3689"/>
            <a:ext cx="619125" cy="619125"/>
          </a:xfrm>
          <a:prstGeom prst="rect">
            <a:avLst/>
          </a:prstGeom>
        </p:spPr>
      </p:pic>
      <p:sp>
        <p:nvSpPr>
          <p:cNvPr id="5" name="Slide Number Placeholder 4">
            <a:extLst>
              <a:ext uri="{FF2B5EF4-FFF2-40B4-BE49-F238E27FC236}">
                <a16:creationId xmlns:a16="http://schemas.microsoft.com/office/drawing/2014/main" id="{A5279D00-9D32-4F61-B802-63BC09563775}"/>
              </a:ext>
            </a:extLst>
          </p:cNvPr>
          <p:cNvSpPr>
            <a:spLocks noGrp="1"/>
          </p:cNvSpPr>
          <p:nvPr>
            <p:ph type="sldNum" sz="quarter" idx="12"/>
          </p:nvPr>
        </p:nvSpPr>
        <p:spPr/>
        <p:txBody>
          <a:bodyPr/>
          <a:lstStyle/>
          <a:p>
            <a:fld id="{330EA680-D336-4FF7-8B7A-9848BB0A1C32}" type="slidenum">
              <a:rPr lang="en-US" smtClean="0"/>
              <a:t>2</a:t>
            </a:fld>
            <a:endParaRPr lang="en-US" dirty="0"/>
          </a:p>
        </p:txBody>
      </p:sp>
    </p:spTree>
    <p:extLst>
      <p:ext uri="{BB962C8B-B14F-4D97-AF65-F5344CB8AC3E}">
        <p14:creationId xmlns:p14="http://schemas.microsoft.com/office/powerpoint/2010/main" val="4280337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Picture 47" descr="Padlock on computer motherboard">
            <a:extLst>
              <a:ext uri="{FF2B5EF4-FFF2-40B4-BE49-F238E27FC236}">
                <a16:creationId xmlns:a16="http://schemas.microsoft.com/office/drawing/2014/main" id="{C7C02C50-1EF6-4AE4-A3E1-A85597058598}"/>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t="5944" r="9091" b="17448"/>
          <a:stretch/>
        </p:blipFill>
        <p:spPr>
          <a:xfrm>
            <a:off x="20" y="10"/>
            <a:ext cx="12191980" cy="6857990"/>
          </a:xfrm>
          <a:prstGeom prst="rect">
            <a:avLst/>
          </a:prstGeom>
        </p:spPr>
      </p:pic>
      <p:sp>
        <p:nvSpPr>
          <p:cNvPr id="86" name="Rectangle 85">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E0D655-4A7D-4ECD-9989-07E1CE55DF7F}"/>
              </a:ext>
            </a:extLst>
          </p:cNvPr>
          <p:cNvSpPr>
            <a:spLocks noGrp="1"/>
          </p:cNvSpPr>
          <p:nvPr>
            <p:ph type="title"/>
          </p:nvPr>
        </p:nvSpPr>
        <p:spPr>
          <a:xfrm>
            <a:off x="594804" y="640263"/>
            <a:ext cx="6619811" cy="1344975"/>
          </a:xfrm>
        </p:spPr>
        <p:txBody>
          <a:bodyPr>
            <a:normAutofit/>
          </a:bodyPr>
          <a:lstStyle/>
          <a:p>
            <a:pPr algn="ctr"/>
            <a:r>
              <a:rPr lang="en-US" sz="4000" dirty="0">
                <a:latin typeface="Amasis MT Pro Medium" panose="02040604050005020304" pitchFamily="18" charset="0"/>
                <a:cs typeface="Calibri Light"/>
              </a:rPr>
              <a:t>INTRODUCTION</a:t>
            </a:r>
            <a:endParaRPr lang="en-US" sz="4000">
              <a:latin typeface="Amasis MT Pro Medium" panose="02040604050005020304" pitchFamily="18" charset="0"/>
              <a:cs typeface="Calibri Light"/>
            </a:endParaRPr>
          </a:p>
        </p:txBody>
      </p:sp>
      <p:sp>
        <p:nvSpPr>
          <p:cNvPr id="3" name="Content Placeholder 2">
            <a:extLst>
              <a:ext uri="{FF2B5EF4-FFF2-40B4-BE49-F238E27FC236}">
                <a16:creationId xmlns:a16="http://schemas.microsoft.com/office/drawing/2014/main" id="{9E32FD7A-BF23-43D6-A6A5-714C8F260EF6}"/>
              </a:ext>
            </a:extLst>
          </p:cNvPr>
          <p:cNvSpPr>
            <a:spLocks noGrp="1"/>
          </p:cNvSpPr>
          <p:nvPr>
            <p:ph idx="1"/>
          </p:nvPr>
        </p:nvSpPr>
        <p:spPr>
          <a:xfrm>
            <a:off x="594109" y="1911927"/>
            <a:ext cx="6620505" cy="3982846"/>
          </a:xfrm>
        </p:spPr>
        <p:txBody>
          <a:bodyPr vert="horz" lIns="91440" tIns="45720" rIns="91440" bIns="45720" rtlCol="0">
            <a:normAutofit/>
          </a:bodyPr>
          <a:lstStyle/>
          <a:p>
            <a:pPr algn="just">
              <a:lnSpc>
                <a:spcPct val="150000"/>
              </a:lnSpc>
              <a:buClr>
                <a:srgbClr val="FF0000"/>
              </a:buClr>
              <a:buFont typeface="Wingdings" panose="05000000000000000000" pitchFamily="2" charset="2"/>
              <a:buChar char="§"/>
            </a:pPr>
            <a:r>
              <a:rPr lang="en-US" sz="2000" dirty="0">
                <a:latin typeface="Amasis MT Pro Medium"/>
                <a:cs typeface="Calibri"/>
              </a:rPr>
              <a:t>What is the main AIM of our project ?</a:t>
            </a:r>
          </a:p>
          <a:p>
            <a:pPr algn="just">
              <a:lnSpc>
                <a:spcPct val="150000"/>
              </a:lnSpc>
              <a:buClr>
                <a:srgbClr val="FF0000"/>
              </a:buClr>
              <a:buFont typeface="Wingdings" panose="05000000000000000000" pitchFamily="2" charset="2"/>
              <a:buChar char="§"/>
            </a:pPr>
            <a:r>
              <a:rPr lang="en-US" sz="2000" dirty="0">
                <a:latin typeface="Amasis MT Pro Medium"/>
                <a:cs typeface="Calibri"/>
              </a:rPr>
              <a:t>The Project aims to build a Password based Lock open system.</a:t>
            </a:r>
          </a:p>
          <a:p>
            <a:pPr algn="just">
              <a:lnSpc>
                <a:spcPct val="150000"/>
              </a:lnSpc>
              <a:buClr>
                <a:srgbClr val="FF0000"/>
              </a:buClr>
              <a:buFont typeface="Wingdings" panose="05000000000000000000" pitchFamily="2" charset="2"/>
              <a:buChar char="§"/>
            </a:pPr>
            <a:r>
              <a:rPr lang="en-US" sz="2000" dirty="0">
                <a:latin typeface="Amasis MT Pro Medium"/>
                <a:cs typeface="Calibri"/>
              </a:rPr>
              <a:t>LPC2148 MCU is used as the Microcontroller</a:t>
            </a:r>
          </a:p>
          <a:p>
            <a:pPr algn="just">
              <a:lnSpc>
                <a:spcPct val="150000"/>
              </a:lnSpc>
              <a:buClr>
                <a:srgbClr val="FF0000"/>
              </a:buClr>
              <a:buFont typeface="Wingdings" panose="05000000000000000000" pitchFamily="2" charset="2"/>
              <a:buChar char="§"/>
            </a:pPr>
            <a:r>
              <a:rPr lang="en-US" sz="2000" dirty="0">
                <a:latin typeface="Amasis MT Pro Medium"/>
                <a:cs typeface="Calibri"/>
              </a:rPr>
              <a:t>Aims to make a secure and safe locking system.</a:t>
            </a:r>
          </a:p>
          <a:p>
            <a:pPr marL="0" indent="0" algn="just">
              <a:lnSpc>
                <a:spcPct val="150000"/>
              </a:lnSpc>
              <a:buNone/>
            </a:pPr>
            <a:r>
              <a:rPr lang="en-US" sz="2000" dirty="0">
                <a:latin typeface="Amasis MT Pro Medium"/>
                <a:cs typeface="Calibri"/>
              </a:rPr>
              <a:t>Ex: A token based digital identity device.</a:t>
            </a:r>
            <a:endParaRPr lang="en-US" sz="2000" dirty="0">
              <a:latin typeface="Amasis MT Pro Medium" panose="02040604050005020304" pitchFamily="18" charset="0"/>
              <a:cs typeface="Calibri"/>
            </a:endParaRPr>
          </a:p>
        </p:txBody>
      </p:sp>
      <p:pic>
        <p:nvPicPr>
          <p:cNvPr id="5" name="Picture 4" descr="A picture containing text&#10;&#10;Description automatically generated">
            <a:extLst>
              <a:ext uri="{FF2B5EF4-FFF2-40B4-BE49-F238E27FC236}">
                <a16:creationId xmlns:a16="http://schemas.microsoft.com/office/drawing/2014/main" id="{0E700A1E-79C8-47D2-9919-C2837E0A3559}"/>
              </a:ext>
            </a:extLst>
          </p:cNvPr>
          <p:cNvPicPr>
            <a:picLocks noChangeAspect="1"/>
          </p:cNvPicPr>
          <p:nvPr/>
        </p:nvPicPr>
        <p:blipFill>
          <a:blip r:embed="rId4"/>
          <a:stretch>
            <a:fillRect/>
          </a:stretch>
        </p:blipFill>
        <p:spPr>
          <a:xfrm>
            <a:off x="11571198" y="-3689"/>
            <a:ext cx="619125" cy="619125"/>
          </a:xfrm>
          <a:prstGeom prst="rect">
            <a:avLst/>
          </a:prstGeom>
        </p:spPr>
      </p:pic>
      <p:sp>
        <p:nvSpPr>
          <p:cNvPr id="7" name="Slide Number Placeholder 6">
            <a:extLst>
              <a:ext uri="{FF2B5EF4-FFF2-40B4-BE49-F238E27FC236}">
                <a16:creationId xmlns:a16="http://schemas.microsoft.com/office/drawing/2014/main" id="{A9EF4A83-E2B2-4CE0-B89E-35B116C6E502}"/>
              </a:ext>
            </a:extLst>
          </p:cNvPr>
          <p:cNvSpPr>
            <a:spLocks noGrp="1"/>
          </p:cNvSpPr>
          <p:nvPr>
            <p:ph type="sldNum" sz="quarter" idx="12"/>
          </p:nvPr>
        </p:nvSpPr>
        <p:spPr/>
        <p:txBody>
          <a:bodyPr/>
          <a:lstStyle/>
          <a:p>
            <a:fld id="{330EA680-D336-4FF7-8B7A-9848BB0A1C32}" type="slidenum">
              <a:rPr lang="en-US" dirty="0" smtClean="0">
                <a:solidFill>
                  <a:schemeClr val="bg1"/>
                </a:solidFill>
              </a:rPr>
              <a:t>3</a:t>
            </a:fld>
            <a:endParaRPr lang="en-US" dirty="0">
              <a:solidFill>
                <a:schemeClr val="bg1"/>
              </a:solidFill>
              <a:cs typeface="Calibri"/>
            </a:endParaRPr>
          </a:p>
        </p:txBody>
      </p:sp>
      <p:pic>
        <p:nvPicPr>
          <p:cNvPr id="6" name="Picture 5" descr="Logo, icon&#10;&#10;Description automatically generated with medium confidence">
            <a:extLst>
              <a:ext uri="{FF2B5EF4-FFF2-40B4-BE49-F238E27FC236}">
                <a16:creationId xmlns:a16="http://schemas.microsoft.com/office/drawing/2014/main" id="{1CD194E9-4155-4435-92F2-512094DE7BF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6803" y="1644150"/>
            <a:ext cx="3250794" cy="3250794"/>
          </a:xfrm>
          <a:prstGeom prst="rect">
            <a:avLst/>
          </a:prstGeom>
        </p:spPr>
      </p:pic>
    </p:spTree>
    <p:extLst>
      <p:ext uri="{BB962C8B-B14F-4D97-AF65-F5344CB8AC3E}">
        <p14:creationId xmlns:p14="http://schemas.microsoft.com/office/powerpoint/2010/main" val="2264457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2" name="Rectangle 18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5" name="Picture 305" descr="A picture containing indoor, electronics, black, cellphone&#10;&#10;Description automatically generated">
            <a:extLst>
              <a:ext uri="{FF2B5EF4-FFF2-40B4-BE49-F238E27FC236}">
                <a16:creationId xmlns:a16="http://schemas.microsoft.com/office/drawing/2014/main" id="{494F5C9E-9B34-4CB6-ACB9-C6C46D46EB5A}"/>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t="35761" r="1" b="16427"/>
          <a:stretch/>
        </p:blipFill>
        <p:spPr>
          <a:xfrm>
            <a:off x="20" y="10"/>
            <a:ext cx="12191980" cy="6857990"/>
          </a:xfrm>
          <a:prstGeom prst="rect">
            <a:avLst/>
          </a:prstGeom>
        </p:spPr>
      </p:pic>
      <p:sp>
        <p:nvSpPr>
          <p:cNvPr id="2" name="Title 1">
            <a:extLst>
              <a:ext uri="{FF2B5EF4-FFF2-40B4-BE49-F238E27FC236}">
                <a16:creationId xmlns:a16="http://schemas.microsoft.com/office/drawing/2014/main" id="{D393C2F9-39A6-4793-8107-1D6865E02326}"/>
              </a:ext>
            </a:extLst>
          </p:cNvPr>
          <p:cNvSpPr>
            <a:spLocks noGrp="1"/>
          </p:cNvSpPr>
          <p:nvPr>
            <p:ph type="title"/>
          </p:nvPr>
        </p:nvSpPr>
        <p:spPr>
          <a:xfrm>
            <a:off x="838200" y="365125"/>
            <a:ext cx="10515600" cy="1325563"/>
          </a:xfrm>
        </p:spPr>
        <p:txBody>
          <a:bodyPr>
            <a:normAutofit/>
          </a:bodyPr>
          <a:lstStyle/>
          <a:p>
            <a:pPr algn="ctr"/>
            <a:r>
              <a:rPr lang="en-US" dirty="0">
                <a:solidFill>
                  <a:srgbClr val="FFFFFF"/>
                </a:solidFill>
                <a:latin typeface="Amasis MT Pro Medium" panose="02040604050005020304" pitchFamily="18" charset="0"/>
                <a:cs typeface="Calibri Light"/>
              </a:rPr>
              <a:t>PROJECT DESCRIPTION</a:t>
            </a:r>
          </a:p>
        </p:txBody>
      </p:sp>
      <p:graphicFrame>
        <p:nvGraphicFramePr>
          <p:cNvPr id="9" name="Content Placeholder 2">
            <a:extLst>
              <a:ext uri="{FF2B5EF4-FFF2-40B4-BE49-F238E27FC236}">
                <a16:creationId xmlns:a16="http://schemas.microsoft.com/office/drawing/2014/main" id="{895CE32E-A120-4913-9964-84DD4548CA33}"/>
              </a:ext>
            </a:extLst>
          </p:cNvPr>
          <p:cNvGraphicFramePr>
            <a:graphicFrameLocks noGrp="1"/>
          </p:cNvGraphicFramePr>
          <p:nvPr>
            <p:ph idx="1"/>
            <p:extLst>
              <p:ext uri="{D42A27DB-BD31-4B8C-83A1-F6EECF244321}">
                <p14:modId xmlns:p14="http://schemas.microsoft.com/office/powerpoint/2010/main" val="33493472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0" name="Slide Number Placeholder 29">
            <a:extLst>
              <a:ext uri="{FF2B5EF4-FFF2-40B4-BE49-F238E27FC236}">
                <a16:creationId xmlns:a16="http://schemas.microsoft.com/office/drawing/2014/main" id="{517C351D-E49C-4AF7-86E0-D0607378AA0A}"/>
              </a:ext>
            </a:extLst>
          </p:cNvPr>
          <p:cNvSpPr>
            <a:spLocks noGrp="1"/>
          </p:cNvSpPr>
          <p:nvPr>
            <p:ph type="sldNum" sz="quarter" idx="12"/>
          </p:nvPr>
        </p:nvSpPr>
        <p:spPr/>
        <p:txBody>
          <a:bodyPr/>
          <a:lstStyle/>
          <a:p>
            <a:fld id="{330EA680-D336-4FF7-8B7A-9848BB0A1C32}" type="slidenum">
              <a:rPr lang="en-US" smtClean="0"/>
              <a:t>4</a:t>
            </a:fld>
            <a:endParaRPr lang="en-US"/>
          </a:p>
        </p:txBody>
      </p:sp>
      <p:pic>
        <p:nvPicPr>
          <p:cNvPr id="44" name="Picture 4" descr="A picture containing text&#10;&#10;Description automatically generated">
            <a:extLst>
              <a:ext uri="{FF2B5EF4-FFF2-40B4-BE49-F238E27FC236}">
                <a16:creationId xmlns:a16="http://schemas.microsoft.com/office/drawing/2014/main" id="{9F3D6B9D-1B14-47FC-8764-08B3A16CAD30}"/>
              </a:ext>
            </a:extLst>
          </p:cNvPr>
          <p:cNvPicPr>
            <a:picLocks noChangeAspect="1"/>
          </p:cNvPicPr>
          <p:nvPr/>
        </p:nvPicPr>
        <p:blipFill>
          <a:blip r:embed="rId9"/>
          <a:stretch>
            <a:fillRect/>
          </a:stretch>
        </p:blipFill>
        <p:spPr>
          <a:xfrm>
            <a:off x="11571198" y="-3689"/>
            <a:ext cx="619125" cy="619125"/>
          </a:xfrm>
          <a:prstGeom prst="rect">
            <a:avLst/>
          </a:prstGeom>
        </p:spPr>
      </p:pic>
    </p:spTree>
    <p:extLst>
      <p:ext uri="{BB962C8B-B14F-4D97-AF65-F5344CB8AC3E}">
        <p14:creationId xmlns:p14="http://schemas.microsoft.com/office/powerpoint/2010/main" val="360253381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7">
            <a:extLst>
              <a:ext uri="{FF2B5EF4-FFF2-40B4-BE49-F238E27FC236}">
                <a16:creationId xmlns:a16="http://schemas.microsoft.com/office/drawing/2014/main" id="{609B2588-B497-493D-80F0-F189AF137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BCE31F-68B7-48FD-AA85-6189C848C5F2}"/>
              </a:ext>
            </a:extLst>
          </p:cNvPr>
          <p:cNvSpPr>
            <a:spLocks noGrp="1"/>
          </p:cNvSpPr>
          <p:nvPr>
            <p:ph type="title"/>
          </p:nvPr>
        </p:nvSpPr>
        <p:spPr>
          <a:xfrm>
            <a:off x="838200" y="4100804"/>
            <a:ext cx="4391024" cy="1173700"/>
          </a:xfrm>
        </p:spPr>
        <p:txBody>
          <a:bodyPr anchor="t">
            <a:normAutofit/>
          </a:bodyPr>
          <a:lstStyle/>
          <a:p>
            <a:pPr algn="ctr"/>
            <a:r>
              <a:rPr lang="en-US" sz="3700" dirty="0">
                <a:solidFill>
                  <a:schemeClr val="bg1"/>
                </a:solidFill>
                <a:latin typeface="Amasis MT Pro Medium"/>
                <a:cs typeface="Calibri Light"/>
              </a:rPr>
              <a:t>COMPONENTS REQUIRED</a:t>
            </a:r>
            <a:endParaRPr lang="en-US" dirty="0">
              <a:solidFill>
                <a:schemeClr val="bg1"/>
              </a:solidFill>
              <a:latin typeface="Amasis MT Pro Medium"/>
            </a:endParaRPr>
          </a:p>
        </p:txBody>
      </p:sp>
      <p:pic>
        <p:nvPicPr>
          <p:cNvPr id="9" name="Picture 9">
            <a:extLst>
              <a:ext uri="{FF2B5EF4-FFF2-40B4-BE49-F238E27FC236}">
                <a16:creationId xmlns:a16="http://schemas.microsoft.com/office/drawing/2014/main" id="{D5B77087-D11B-4D69-9CED-9007427DED12}"/>
              </a:ext>
            </a:extLst>
          </p:cNvPr>
          <p:cNvPicPr>
            <a:picLocks noChangeAspect="1"/>
          </p:cNvPicPr>
          <p:nvPr/>
        </p:nvPicPr>
        <p:blipFill rotWithShape="1">
          <a:blip r:embed="rId2">
            <a:extLst>
              <a:ext uri="{28A0092B-C50C-407E-A947-70E740481C1C}">
                <a14:useLocalDpi xmlns:a14="http://schemas.microsoft.com/office/drawing/2010/main" val="0"/>
              </a:ext>
            </a:extLst>
          </a:blip>
          <a:srcRect l="7590" r="4833" b="5"/>
          <a:stretch/>
        </p:blipFill>
        <p:spPr>
          <a:xfrm>
            <a:off x="-4" y="10"/>
            <a:ext cx="2952750" cy="3371445"/>
          </a:xfrm>
          <a:custGeom>
            <a:avLst/>
            <a:gdLst/>
            <a:ahLst/>
            <a:cxnLst/>
            <a:rect l="l" t="t" r="r" b="b"/>
            <a:pathLst>
              <a:path w="2952750" h="3371455">
                <a:moveTo>
                  <a:pt x="0" y="0"/>
                </a:moveTo>
                <a:lnTo>
                  <a:pt x="2952750" y="0"/>
                </a:lnTo>
                <a:lnTo>
                  <a:pt x="2952749" y="3278820"/>
                </a:lnTo>
                <a:lnTo>
                  <a:pt x="0" y="3371455"/>
                </a:lnTo>
                <a:close/>
              </a:path>
            </a:pathLst>
          </a:custGeom>
        </p:spPr>
      </p:pic>
      <p:pic>
        <p:nvPicPr>
          <p:cNvPr id="7" name="Picture 7">
            <a:extLst>
              <a:ext uri="{FF2B5EF4-FFF2-40B4-BE49-F238E27FC236}">
                <a16:creationId xmlns:a16="http://schemas.microsoft.com/office/drawing/2014/main" id="{4B8954D4-F5D3-4244-A7CF-5FF862815EEB}"/>
              </a:ext>
            </a:extLst>
          </p:cNvPr>
          <p:cNvPicPr>
            <a:picLocks noChangeAspect="1"/>
          </p:cNvPicPr>
          <p:nvPr/>
        </p:nvPicPr>
        <p:blipFill rotWithShape="1">
          <a:blip r:embed="rId3">
            <a:extLst>
              <a:ext uri="{28A0092B-C50C-407E-A947-70E740481C1C}">
                <a14:useLocalDpi xmlns:a14="http://schemas.microsoft.com/office/drawing/2010/main" val="0"/>
              </a:ext>
            </a:extLst>
          </a:blip>
          <a:srcRect l="7452" r="5238" b="-1"/>
          <a:stretch/>
        </p:blipFill>
        <p:spPr>
          <a:xfrm>
            <a:off x="3143253" y="10"/>
            <a:ext cx="2857499" cy="3272834"/>
          </a:xfrm>
          <a:custGeom>
            <a:avLst/>
            <a:gdLst/>
            <a:ahLst/>
            <a:cxnLst/>
            <a:rect l="l" t="t" r="r" b="b"/>
            <a:pathLst>
              <a:path w="2857499" h="3272844">
                <a:moveTo>
                  <a:pt x="0" y="0"/>
                </a:moveTo>
                <a:lnTo>
                  <a:pt x="2857499" y="0"/>
                </a:lnTo>
                <a:lnTo>
                  <a:pt x="2857499" y="3230641"/>
                </a:lnTo>
                <a:lnTo>
                  <a:pt x="2408465" y="3197284"/>
                </a:lnTo>
                <a:lnTo>
                  <a:pt x="0" y="3272844"/>
                </a:lnTo>
                <a:close/>
              </a:path>
            </a:pathLst>
          </a:custGeom>
        </p:spPr>
      </p:pic>
      <p:pic>
        <p:nvPicPr>
          <p:cNvPr id="11" name="Picture 11">
            <a:extLst>
              <a:ext uri="{FF2B5EF4-FFF2-40B4-BE49-F238E27FC236}">
                <a16:creationId xmlns:a16="http://schemas.microsoft.com/office/drawing/2014/main" id="{8E03532B-2F82-4A53-B320-3A322A2F3672}"/>
              </a:ext>
            </a:extLst>
          </p:cNvPr>
          <p:cNvPicPr>
            <a:picLocks noChangeAspect="1"/>
          </p:cNvPicPr>
          <p:nvPr/>
        </p:nvPicPr>
        <p:blipFill rotWithShape="1">
          <a:blip r:embed="rId4">
            <a:extLst>
              <a:ext uri="{28A0092B-C50C-407E-A947-70E740481C1C}">
                <a14:useLocalDpi xmlns:a14="http://schemas.microsoft.com/office/drawing/2010/main" val="0"/>
              </a:ext>
            </a:extLst>
          </a:blip>
          <a:srcRect r="17346" b="4"/>
          <a:stretch/>
        </p:blipFill>
        <p:spPr>
          <a:xfrm>
            <a:off x="6191251" y="10"/>
            <a:ext cx="2857499" cy="3457053"/>
          </a:xfrm>
          <a:custGeom>
            <a:avLst/>
            <a:gdLst/>
            <a:ahLst/>
            <a:cxnLst/>
            <a:rect l="l" t="t" r="r" b="b"/>
            <a:pathLst>
              <a:path w="2857499" h="3457063">
                <a:moveTo>
                  <a:pt x="0" y="0"/>
                </a:moveTo>
                <a:lnTo>
                  <a:pt x="2857499" y="0"/>
                </a:lnTo>
                <a:lnTo>
                  <a:pt x="2857499" y="3457063"/>
                </a:lnTo>
                <a:lnTo>
                  <a:pt x="0" y="3244792"/>
                </a:lnTo>
                <a:close/>
              </a:path>
            </a:pathLst>
          </a:custGeom>
        </p:spPr>
      </p:pic>
      <p:pic>
        <p:nvPicPr>
          <p:cNvPr id="6" name="Picture 6">
            <a:extLst>
              <a:ext uri="{FF2B5EF4-FFF2-40B4-BE49-F238E27FC236}">
                <a16:creationId xmlns:a16="http://schemas.microsoft.com/office/drawing/2014/main" id="{EB403F77-298F-452E-9ED8-322B655238B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203" r="6958" b="3"/>
          <a:stretch/>
        </p:blipFill>
        <p:spPr>
          <a:xfrm>
            <a:off x="9239249" y="10"/>
            <a:ext cx="2952751" cy="3480301"/>
          </a:xfrm>
          <a:custGeom>
            <a:avLst/>
            <a:gdLst/>
            <a:ahLst/>
            <a:cxnLst/>
            <a:rect l="l" t="t" r="r" b="b"/>
            <a:pathLst>
              <a:path w="2952751" h="3480311">
                <a:moveTo>
                  <a:pt x="0" y="0"/>
                </a:moveTo>
                <a:lnTo>
                  <a:pt x="2952751" y="0"/>
                </a:lnTo>
                <a:lnTo>
                  <a:pt x="2952750" y="3371455"/>
                </a:lnTo>
                <a:lnTo>
                  <a:pt x="122465" y="3480311"/>
                </a:lnTo>
                <a:lnTo>
                  <a:pt x="0" y="3471214"/>
                </a:lnTo>
                <a:close/>
              </a:path>
            </a:pathLst>
          </a:custGeom>
        </p:spPr>
      </p:pic>
      <p:grpSp>
        <p:nvGrpSpPr>
          <p:cNvPr id="39" name="Group 39">
            <a:extLst>
              <a:ext uri="{FF2B5EF4-FFF2-40B4-BE49-F238E27FC236}">
                <a16:creationId xmlns:a16="http://schemas.microsoft.com/office/drawing/2014/main" id="{F9AB5DBD-0A57-4DBC-B49F-205E268F1F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59818"/>
            <a:ext cx="12192000" cy="757168"/>
            <a:chOff x="0" y="2959818"/>
            <a:chExt cx="12192000" cy="757168"/>
          </a:xfrm>
        </p:grpSpPr>
        <p:sp>
          <p:nvSpPr>
            <p:cNvPr id="41" name="Freeform: Shape 40">
              <a:extLst>
                <a:ext uri="{FF2B5EF4-FFF2-40B4-BE49-F238E27FC236}">
                  <a16:creationId xmlns:a16="http://schemas.microsoft.com/office/drawing/2014/main" id="{21DE7FF6-DA62-40A9-8F5D-F82D3020F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1">
              <a:extLst>
                <a:ext uri="{FF2B5EF4-FFF2-40B4-BE49-F238E27FC236}">
                  <a16:creationId xmlns:a16="http://schemas.microsoft.com/office/drawing/2014/main" id="{9D38D133-BB29-4B7D-AFB2-7D132F45A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6">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A02EFD4D-9371-44E1-A821-E311F9DDCF0B}"/>
              </a:ext>
            </a:extLst>
          </p:cNvPr>
          <p:cNvSpPr>
            <a:spLocks noGrp="1"/>
          </p:cNvSpPr>
          <p:nvPr>
            <p:ph idx="1"/>
          </p:nvPr>
        </p:nvSpPr>
        <p:spPr>
          <a:xfrm>
            <a:off x="6000752" y="3800442"/>
            <a:ext cx="5692774" cy="2739060"/>
          </a:xfrm>
        </p:spPr>
        <p:txBody>
          <a:bodyPr vert="horz" lIns="91440" tIns="45720" rIns="91440" bIns="45720" rtlCol="0" anchor="ctr">
            <a:noAutofit/>
          </a:bodyPr>
          <a:lstStyle/>
          <a:p>
            <a:pPr>
              <a:lnSpc>
                <a:spcPct val="100000"/>
              </a:lnSpc>
              <a:buSzPct val="106000"/>
              <a:buFont typeface="Wingdings" panose="05000000000000000000" pitchFamily="2" charset="2"/>
              <a:buChar char="v"/>
            </a:pPr>
            <a:r>
              <a:rPr lang="en-US" sz="2000" dirty="0">
                <a:solidFill>
                  <a:schemeClr val="bg1"/>
                </a:solidFill>
                <a:latin typeface="Amasis MT Pro Medium"/>
                <a:cs typeface="Calibri"/>
              </a:rPr>
              <a:t> Hardware - LPC2148 Development Board, LCD Module – LM016L, 4*3 Keypad – Phone, DC Motor and </a:t>
            </a:r>
            <a:r>
              <a:rPr lang="en-US" sz="2000" dirty="0">
                <a:solidFill>
                  <a:schemeClr val="bg1"/>
                </a:solidFill>
                <a:latin typeface="Amasis MT Pro Medium"/>
                <a:ea typeface="+mn-lt"/>
                <a:cs typeface="+mn-lt"/>
              </a:rPr>
              <a:t>L293D (Motor Driver)</a:t>
            </a:r>
            <a:endParaRPr lang="en-US" dirty="0">
              <a:solidFill>
                <a:schemeClr val="bg1"/>
              </a:solidFill>
            </a:endParaRPr>
          </a:p>
          <a:p>
            <a:pPr>
              <a:lnSpc>
                <a:spcPct val="100000"/>
              </a:lnSpc>
              <a:buSzPct val="106000"/>
              <a:buFont typeface="Wingdings" panose="05000000000000000000" pitchFamily="2" charset="2"/>
              <a:buChar char="v"/>
            </a:pPr>
            <a:endParaRPr lang="en-US" sz="2000" dirty="0">
              <a:solidFill>
                <a:schemeClr val="bg1"/>
              </a:solidFill>
              <a:latin typeface="Amasis MT Pro Medium"/>
              <a:cs typeface="Calibri"/>
            </a:endParaRPr>
          </a:p>
          <a:p>
            <a:pPr>
              <a:lnSpc>
                <a:spcPct val="100000"/>
              </a:lnSpc>
              <a:buSzPct val="106000"/>
              <a:buFont typeface="Wingdings" panose="05000000000000000000" pitchFamily="2" charset="2"/>
              <a:buChar char="v"/>
            </a:pPr>
            <a:r>
              <a:rPr lang="en-US" sz="2000" dirty="0">
                <a:solidFill>
                  <a:schemeClr val="bg1"/>
                </a:solidFill>
                <a:latin typeface="Amasis MT Pro Medium"/>
                <a:cs typeface="Calibri"/>
              </a:rPr>
              <a:t> Software - </a:t>
            </a:r>
            <a:r>
              <a:rPr lang="en-US" sz="2000" dirty="0">
                <a:solidFill>
                  <a:schemeClr val="bg1"/>
                </a:solidFill>
                <a:latin typeface="Amasis MT Pro Medium"/>
                <a:ea typeface="+mn-lt"/>
                <a:cs typeface="+mn-lt"/>
              </a:rPr>
              <a:t>Keil µVision4 IDE and Proteus 7 Professional (Labcenter Electronics)</a:t>
            </a:r>
            <a:endParaRPr lang="en-US" sz="2000" dirty="0">
              <a:solidFill>
                <a:schemeClr val="bg1"/>
              </a:solidFill>
              <a:latin typeface="Amasis MT Pro Medium" panose="02040604050005020304" pitchFamily="18" charset="0"/>
              <a:cs typeface="Calibri"/>
            </a:endParaRPr>
          </a:p>
        </p:txBody>
      </p:sp>
      <p:pic>
        <p:nvPicPr>
          <p:cNvPr id="5" name="Picture 4" descr="A picture containing text&#10;&#10;Description automatically generated">
            <a:extLst>
              <a:ext uri="{FF2B5EF4-FFF2-40B4-BE49-F238E27FC236}">
                <a16:creationId xmlns:a16="http://schemas.microsoft.com/office/drawing/2014/main" id="{F7BCE364-150E-4C6E-BC09-2917362ED668}"/>
              </a:ext>
            </a:extLst>
          </p:cNvPr>
          <p:cNvPicPr>
            <a:picLocks noChangeAspect="1"/>
          </p:cNvPicPr>
          <p:nvPr/>
        </p:nvPicPr>
        <p:blipFill>
          <a:blip r:embed="rId7"/>
          <a:stretch>
            <a:fillRect/>
          </a:stretch>
        </p:blipFill>
        <p:spPr>
          <a:xfrm>
            <a:off x="11571198" y="-3689"/>
            <a:ext cx="619125" cy="619125"/>
          </a:xfrm>
          <a:prstGeom prst="rect">
            <a:avLst/>
          </a:prstGeom>
        </p:spPr>
      </p:pic>
      <p:sp>
        <p:nvSpPr>
          <p:cNvPr id="10" name="Slide Number Placeholder 9">
            <a:extLst>
              <a:ext uri="{FF2B5EF4-FFF2-40B4-BE49-F238E27FC236}">
                <a16:creationId xmlns:a16="http://schemas.microsoft.com/office/drawing/2014/main" id="{99EDED50-C591-4D3E-912C-8CD6979BB8CD}"/>
              </a:ext>
            </a:extLst>
          </p:cNvPr>
          <p:cNvSpPr>
            <a:spLocks noGrp="1"/>
          </p:cNvSpPr>
          <p:nvPr>
            <p:ph type="sldNum" sz="quarter" idx="12"/>
          </p:nvPr>
        </p:nvSpPr>
        <p:spPr/>
        <p:txBody>
          <a:bodyPr/>
          <a:lstStyle/>
          <a:p>
            <a:fld id="{330EA680-D336-4FF7-8B7A-9848BB0A1C32}" type="slidenum">
              <a:rPr lang="en-US" dirty="0" smtClean="0">
                <a:solidFill>
                  <a:schemeClr val="bg1"/>
                </a:solidFill>
              </a:rPr>
              <a:t>5</a:t>
            </a:fld>
            <a:endParaRPr lang="en-US" dirty="0">
              <a:solidFill>
                <a:schemeClr val="bg1"/>
              </a:solidFill>
            </a:endParaRPr>
          </a:p>
        </p:txBody>
      </p:sp>
    </p:spTree>
    <p:extLst>
      <p:ext uri="{BB962C8B-B14F-4D97-AF65-F5344CB8AC3E}">
        <p14:creationId xmlns:p14="http://schemas.microsoft.com/office/powerpoint/2010/main" val="3878233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1E5F6F-5649-4465-9B57-9B748C43225B}"/>
              </a:ext>
            </a:extLst>
          </p:cNvPr>
          <p:cNvSpPr>
            <a:spLocks noGrp="1"/>
          </p:cNvSpPr>
          <p:nvPr>
            <p:ph type="title"/>
          </p:nvPr>
        </p:nvSpPr>
        <p:spPr>
          <a:xfrm>
            <a:off x="1477649" y="416941"/>
            <a:ext cx="9236700" cy="1188950"/>
          </a:xfrm>
        </p:spPr>
        <p:txBody>
          <a:bodyPr anchor="b">
            <a:normAutofit/>
          </a:bodyPr>
          <a:lstStyle/>
          <a:p>
            <a:pPr algn="ctr"/>
            <a:r>
              <a:rPr lang="en-US" sz="5400" dirty="0">
                <a:latin typeface="Amasis MT Pro Medium" panose="02040604050005020304" pitchFamily="18" charset="0"/>
                <a:cs typeface="Calibri Light"/>
              </a:rPr>
              <a:t>Algorithm – Main() Function</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1BB94D-0320-4C92-AF53-0C93BD28B297}"/>
              </a:ext>
            </a:extLst>
          </p:cNvPr>
          <p:cNvSpPr>
            <a:spLocks noGrp="1"/>
          </p:cNvSpPr>
          <p:nvPr>
            <p:ph idx="1"/>
          </p:nvPr>
        </p:nvSpPr>
        <p:spPr>
          <a:xfrm>
            <a:off x="737407" y="2559235"/>
            <a:ext cx="10143668" cy="3435531"/>
          </a:xfrm>
        </p:spPr>
        <p:txBody>
          <a:bodyPr vert="horz" lIns="91440" tIns="45720" rIns="91440" bIns="45720" rtlCol="0" anchor="ctr">
            <a:normAutofit/>
          </a:bodyPr>
          <a:lstStyle/>
          <a:p>
            <a:pPr>
              <a:lnSpc>
                <a:spcPct val="150000"/>
              </a:lnSpc>
            </a:pPr>
            <a:r>
              <a:rPr lang="en-US" sz="2400" dirty="0">
                <a:latin typeface="Amasis MT Pro Medium" panose="02040604050005020304" pitchFamily="18" charset="0"/>
                <a:ea typeface="+mn-lt"/>
                <a:cs typeface="+mn-lt"/>
              </a:rPr>
              <a:t>Load the DDRAM in the second line of the LCD to display the letters. </a:t>
            </a:r>
          </a:p>
          <a:p>
            <a:pPr>
              <a:lnSpc>
                <a:spcPct val="150000"/>
              </a:lnSpc>
            </a:pPr>
            <a:r>
              <a:rPr lang="en-US" sz="2400" dirty="0">
                <a:latin typeface="Amasis MT Pro Medium" panose="02040604050005020304" pitchFamily="18" charset="0"/>
                <a:ea typeface="+mn-lt"/>
                <a:cs typeface="+mn-lt"/>
              </a:rPr>
              <a:t>Pass the output of the keypad to be displayed in LCD. </a:t>
            </a:r>
          </a:p>
          <a:p>
            <a:pPr>
              <a:lnSpc>
                <a:spcPct val="150000"/>
              </a:lnSpc>
            </a:pPr>
            <a:r>
              <a:rPr lang="en-US" sz="2400" dirty="0">
                <a:latin typeface="Amasis MT Pro Medium" panose="02040604050005020304" pitchFamily="18" charset="0"/>
                <a:ea typeface="+mn-lt"/>
                <a:cs typeface="+mn-lt"/>
              </a:rPr>
              <a:t>Display the appropriate command and call the DC Motor functions for respective operations. </a:t>
            </a:r>
          </a:p>
          <a:p>
            <a:pPr>
              <a:lnSpc>
                <a:spcPct val="150000"/>
              </a:lnSpc>
            </a:pPr>
            <a:r>
              <a:rPr lang="en-US" sz="2400" dirty="0">
                <a:latin typeface="Amasis MT Pro Medium" panose="02040604050005020304" pitchFamily="18" charset="0"/>
                <a:ea typeface="+mn-lt"/>
                <a:cs typeface="+mn-lt"/>
              </a:rPr>
              <a:t>Clear the contents on LCD and set delay.</a:t>
            </a:r>
          </a:p>
        </p:txBody>
      </p:sp>
      <p:pic>
        <p:nvPicPr>
          <p:cNvPr id="4" name="Picture 3" descr="A picture containing text&#10;&#10;Description automatically generated">
            <a:extLst>
              <a:ext uri="{FF2B5EF4-FFF2-40B4-BE49-F238E27FC236}">
                <a16:creationId xmlns:a16="http://schemas.microsoft.com/office/drawing/2014/main" id="{E407A7F2-68A3-4768-A245-D66F7D0F8DB0}"/>
              </a:ext>
            </a:extLst>
          </p:cNvPr>
          <p:cNvPicPr>
            <a:picLocks noChangeAspect="1"/>
          </p:cNvPicPr>
          <p:nvPr/>
        </p:nvPicPr>
        <p:blipFill>
          <a:blip r:embed="rId2"/>
          <a:stretch>
            <a:fillRect/>
          </a:stretch>
        </p:blipFill>
        <p:spPr>
          <a:xfrm>
            <a:off x="11571198" y="-3689"/>
            <a:ext cx="619125" cy="619125"/>
          </a:xfrm>
          <a:prstGeom prst="rect">
            <a:avLst/>
          </a:prstGeom>
        </p:spPr>
      </p:pic>
      <p:sp>
        <p:nvSpPr>
          <p:cNvPr id="5" name="Slide Number Placeholder 4">
            <a:extLst>
              <a:ext uri="{FF2B5EF4-FFF2-40B4-BE49-F238E27FC236}">
                <a16:creationId xmlns:a16="http://schemas.microsoft.com/office/drawing/2014/main" id="{5851F854-BE49-48C0-875B-A0ABFFC82AF7}"/>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1301647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08D0FF-C78E-497B-AD43-442AC5051A69}"/>
              </a:ext>
            </a:extLst>
          </p:cNvPr>
          <p:cNvSpPr>
            <a:spLocks noGrp="1"/>
          </p:cNvSpPr>
          <p:nvPr>
            <p:ph type="title"/>
          </p:nvPr>
        </p:nvSpPr>
        <p:spPr>
          <a:xfrm>
            <a:off x="1247144" y="416941"/>
            <a:ext cx="9236700" cy="1188950"/>
          </a:xfrm>
        </p:spPr>
        <p:txBody>
          <a:bodyPr anchor="b">
            <a:normAutofit fontScale="90000"/>
          </a:bodyPr>
          <a:lstStyle/>
          <a:p>
            <a:pPr algn="ctr"/>
            <a:r>
              <a:rPr lang="en-US" sz="5400" dirty="0">
                <a:latin typeface="Amasis MT Pro Medium" panose="02040604050005020304" pitchFamily="18" charset="0"/>
                <a:cs typeface="Calibri Light"/>
              </a:rPr>
              <a:t>Algorithm – Keypad() Function</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3F0994E-6ECB-4152-BC7F-B08C5B3F0F49}"/>
              </a:ext>
            </a:extLst>
          </p:cNvPr>
          <p:cNvSpPr>
            <a:spLocks noGrp="1"/>
          </p:cNvSpPr>
          <p:nvPr>
            <p:ph idx="1"/>
          </p:nvPr>
        </p:nvSpPr>
        <p:spPr>
          <a:xfrm>
            <a:off x="793660" y="2599509"/>
            <a:ext cx="10143668" cy="3435531"/>
          </a:xfrm>
        </p:spPr>
        <p:txBody>
          <a:bodyPr vert="horz" lIns="91440" tIns="45720" rIns="91440" bIns="45720" rtlCol="0" anchor="ctr">
            <a:normAutofit lnSpcReduction="10000"/>
          </a:bodyPr>
          <a:lstStyle/>
          <a:p>
            <a:pPr>
              <a:lnSpc>
                <a:spcPct val="150000"/>
              </a:lnSpc>
            </a:pPr>
            <a:r>
              <a:rPr lang="en-US" sz="2400" dirty="0">
                <a:latin typeface="Amasis MT Pro Medium" panose="02040604050005020304" pitchFamily="18" charset="0"/>
                <a:ea typeface="+mn-lt"/>
                <a:cs typeface="+mn-lt"/>
              </a:rPr>
              <a:t>Configure the rows and columns to the P1.16 to P1.22 pins. </a:t>
            </a:r>
          </a:p>
          <a:p>
            <a:pPr>
              <a:lnSpc>
                <a:spcPct val="150000"/>
              </a:lnSpc>
            </a:pPr>
            <a:r>
              <a:rPr lang="en-US" sz="2400" dirty="0">
                <a:latin typeface="Amasis MT Pro Medium" panose="02040604050005020304" pitchFamily="18" charset="0"/>
                <a:ea typeface="+mn-lt"/>
                <a:cs typeface="+mn-lt"/>
              </a:rPr>
              <a:t>Keypad scanning is done, and the corresponding column and row will be returned, if any keypress this is detected in that corresponding column or row. </a:t>
            </a:r>
          </a:p>
          <a:p>
            <a:pPr>
              <a:lnSpc>
                <a:spcPct val="150000"/>
              </a:lnSpc>
            </a:pPr>
            <a:r>
              <a:rPr lang="en-US" sz="2400" dirty="0">
                <a:latin typeface="Amasis MT Pro Medium" panose="02040604050005020304" pitchFamily="18" charset="0"/>
                <a:ea typeface="+mn-lt"/>
                <a:cs typeface="+mn-lt"/>
              </a:rPr>
              <a:t>Call the lcd_int() function to display the key pressed on the LCD display.</a:t>
            </a:r>
            <a:endParaRPr lang="en-US" sz="2400" dirty="0">
              <a:latin typeface="Amasis MT Pro Medium" panose="02040604050005020304" pitchFamily="18" charset="0"/>
              <a:cs typeface="Calibri"/>
            </a:endParaRPr>
          </a:p>
        </p:txBody>
      </p:sp>
      <p:pic>
        <p:nvPicPr>
          <p:cNvPr id="4" name="Picture 3" descr="A picture containing text&#10;&#10;Description automatically generated">
            <a:extLst>
              <a:ext uri="{FF2B5EF4-FFF2-40B4-BE49-F238E27FC236}">
                <a16:creationId xmlns:a16="http://schemas.microsoft.com/office/drawing/2014/main" id="{09953489-1949-4F15-8E2D-62D26AD90243}"/>
              </a:ext>
            </a:extLst>
          </p:cNvPr>
          <p:cNvPicPr>
            <a:picLocks noChangeAspect="1"/>
          </p:cNvPicPr>
          <p:nvPr/>
        </p:nvPicPr>
        <p:blipFill>
          <a:blip r:embed="rId2"/>
          <a:stretch>
            <a:fillRect/>
          </a:stretch>
        </p:blipFill>
        <p:spPr>
          <a:xfrm>
            <a:off x="11571198" y="-3689"/>
            <a:ext cx="619125" cy="619125"/>
          </a:xfrm>
          <a:prstGeom prst="rect">
            <a:avLst/>
          </a:prstGeom>
        </p:spPr>
      </p:pic>
      <p:sp>
        <p:nvSpPr>
          <p:cNvPr id="5" name="Slide Number Placeholder 4">
            <a:extLst>
              <a:ext uri="{FF2B5EF4-FFF2-40B4-BE49-F238E27FC236}">
                <a16:creationId xmlns:a16="http://schemas.microsoft.com/office/drawing/2014/main" id="{3FC43D49-C70F-4BA1-8550-C4A77BB3E94A}"/>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981445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9DCA85-CBC4-466B-8C5E-35524894CFE1}"/>
              </a:ext>
            </a:extLst>
          </p:cNvPr>
          <p:cNvSpPr>
            <a:spLocks noGrp="1"/>
          </p:cNvSpPr>
          <p:nvPr>
            <p:ph type="title"/>
          </p:nvPr>
        </p:nvSpPr>
        <p:spPr>
          <a:xfrm>
            <a:off x="1247144" y="416941"/>
            <a:ext cx="9236700" cy="1188950"/>
          </a:xfrm>
        </p:spPr>
        <p:txBody>
          <a:bodyPr anchor="b">
            <a:normAutofit/>
          </a:bodyPr>
          <a:lstStyle/>
          <a:p>
            <a:pPr algn="ctr"/>
            <a:r>
              <a:rPr lang="en-US" sz="5400" dirty="0">
                <a:latin typeface="Amasis MT Pro Medium" panose="02040604050005020304" pitchFamily="18" charset="0"/>
                <a:cs typeface="Calibri Light"/>
              </a:rPr>
              <a:t>Algorithm – LCD() Function</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37981AC-C13A-4FE0-984D-F01764FF8974}"/>
              </a:ext>
            </a:extLst>
          </p:cNvPr>
          <p:cNvSpPr>
            <a:spLocks noGrp="1"/>
          </p:cNvSpPr>
          <p:nvPr>
            <p:ph idx="1"/>
          </p:nvPr>
        </p:nvSpPr>
        <p:spPr>
          <a:xfrm>
            <a:off x="793660" y="2599509"/>
            <a:ext cx="10143668" cy="3435531"/>
          </a:xfrm>
        </p:spPr>
        <p:txBody>
          <a:bodyPr vert="horz" lIns="91440" tIns="45720" rIns="91440" bIns="45720" rtlCol="0" anchor="ctr">
            <a:normAutofit fontScale="92500" lnSpcReduction="10000"/>
          </a:bodyPr>
          <a:lstStyle/>
          <a:p>
            <a:pPr>
              <a:lnSpc>
                <a:spcPct val="150000"/>
              </a:lnSpc>
            </a:pPr>
            <a:r>
              <a:rPr lang="en-US" sz="2400" dirty="0">
                <a:latin typeface="Amasis MT Pro Medium" panose="02040604050005020304" pitchFamily="18" charset="0"/>
                <a:ea typeface="+mn-lt"/>
                <a:cs typeface="+mn-lt"/>
              </a:rPr>
              <a:t>Configure P0.2 &amp; P0.3 pins as output. Configure RW pin of LCD to ground. </a:t>
            </a:r>
          </a:p>
          <a:p>
            <a:pPr>
              <a:lnSpc>
                <a:spcPct val="150000"/>
              </a:lnSpc>
            </a:pPr>
            <a:r>
              <a:rPr lang="en-US" sz="2400" dirty="0">
                <a:latin typeface="Amasis MT Pro Medium" panose="02040604050005020304" pitchFamily="18" charset="0"/>
                <a:ea typeface="+mn-lt"/>
                <a:cs typeface="+mn-lt"/>
              </a:rPr>
              <a:t>To Enable 4-bit mode, configure (P0.4, P0.5, P0.6, P0.7) to the data lines D4, D5, D6 and D7 respectively &amp; send the commands. </a:t>
            </a:r>
          </a:p>
          <a:p>
            <a:pPr>
              <a:lnSpc>
                <a:spcPct val="150000"/>
              </a:lnSpc>
            </a:pPr>
            <a:r>
              <a:rPr lang="en-US" sz="2400" dirty="0">
                <a:latin typeface="Amasis MT Pro Medium" panose="02040604050005020304" pitchFamily="18" charset="0"/>
                <a:ea typeface="+mn-lt"/>
                <a:cs typeface="+mn-lt"/>
              </a:rPr>
              <a:t>Set RS is low, for instruction register and EN is low, Set RS is high for data register. </a:t>
            </a:r>
          </a:p>
          <a:p>
            <a:pPr>
              <a:lnSpc>
                <a:spcPct val="150000"/>
              </a:lnSpc>
            </a:pPr>
            <a:r>
              <a:rPr lang="en-US" sz="2400" dirty="0">
                <a:latin typeface="Amasis MT Pro Medium" panose="02040604050005020304" pitchFamily="18" charset="0"/>
                <a:ea typeface="+mn-lt"/>
                <a:cs typeface="+mn-lt"/>
              </a:rPr>
              <a:t>Call the function lcd_int() to display the message on line 1 or line 2 of LCD.</a:t>
            </a:r>
            <a:endParaRPr lang="en-US" sz="2400" dirty="0">
              <a:latin typeface="Amasis MT Pro Medium" panose="02040604050005020304" pitchFamily="18" charset="0"/>
              <a:cs typeface="Calibri"/>
            </a:endParaRPr>
          </a:p>
          <a:p>
            <a:pPr>
              <a:lnSpc>
                <a:spcPct val="150000"/>
              </a:lnSpc>
            </a:pPr>
            <a:endParaRPr lang="en-US" sz="2400" dirty="0">
              <a:latin typeface="Amasis MT Pro Medium" panose="02040604050005020304" pitchFamily="18" charset="0"/>
              <a:cs typeface="Calibri"/>
            </a:endParaRPr>
          </a:p>
        </p:txBody>
      </p:sp>
      <p:pic>
        <p:nvPicPr>
          <p:cNvPr id="4" name="Picture 3" descr="A picture containing text&#10;&#10;Description automatically generated">
            <a:extLst>
              <a:ext uri="{FF2B5EF4-FFF2-40B4-BE49-F238E27FC236}">
                <a16:creationId xmlns:a16="http://schemas.microsoft.com/office/drawing/2014/main" id="{259581A0-F99D-4DCF-9644-13F2EE340B58}"/>
              </a:ext>
            </a:extLst>
          </p:cNvPr>
          <p:cNvPicPr>
            <a:picLocks noChangeAspect="1"/>
          </p:cNvPicPr>
          <p:nvPr/>
        </p:nvPicPr>
        <p:blipFill>
          <a:blip r:embed="rId2"/>
          <a:stretch>
            <a:fillRect/>
          </a:stretch>
        </p:blipFill>
        <p:spPr>
          <a:xfrm>
            <a:off x="11571198" y="-3689"/>
            <a:ext cx="619125" cy="619125"/>
          </a:xfrm>
          <a:prstGeom prst="rect">
            <a:avLst/>
          </a:prstGeom>
        </p:spPr>
      </p:pic>
      <p:sp>
        <p:nvSpPr>
          <p:cNvPr id="5" name="Slide Number Placeholder 4">
            <a:extLst>
              <a:ext uri="{FF2B5EF4-FFF2-40B4-BE49-F238E27FC236}">
                <a16:creationId xmlns:a16="http://schemas.microsoft.com/office/drawing/2014/main" id="{77322C0E-76AD-4454-A744-1E915C5DFC02}"/>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2328864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183EC7-4216-47F5-993F-FEF81B4907AE}"/>
              </a:ext>
            </a:extLst>
          </p:cNvPr>
          <p:cNvSpPr>
            <a:spLocks noGrp="1"/>
          </p:cNvSpPr>
          <p:nvPr>
            <p:ph type="title"/>
          </p:nvPr>
        </p:nvSpPr>
        <p:spPr>
          <a:xfrm>
            <a:off x="1477649" y="404948"/>
            <a:ext cx="9236700" cy="1188950"/>
          </a:xfrm>
        </p:spPr>
        <p:txBody>
          <a:bodyPr anchor="b">
            <a:normAutofit fontScale="90000"/>
          </a:bodyPr>
          <a:lstStyle/>
          <a:p>
            <a:pPr algn="ctr"/>
            <a:r>
              <a:rPr lang="en-US" sz="5400" dirty="0">
                <a:latin typeface="Amasis MT Pro Medium" panose="02040604050005020304" pitchFamily="18" charset="0"/>
                <a:cs typeface="Calibri Light"/>
              </a:rPr>
              <a:t>Algorithm – Motor() Function</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220D43D-6F47-47D0-8379-4CA242F53CAF}"/>
              </a:ext>
            </a:extLst>
          </p:cNvPr>
          <p:cNvSpPr>
            <a:spLocks noGrp="1"/>
          </p:cNvSpPr>
          <p:nvPr>
            <p:ph idx="1"/>
          </p:nvPr>
        </p:nvSpPr>
        <p:spPr>
          <a:xfrm>
            <a:off x="793660" y="2599509"/>
            <a:ext cx="10143668" cy="3435531"/>
          </a:xfrm>
        </p:spPr>
        <p:txBody>
          <a:bodyPr vert="horz" lIns="91440" tIns="45720" rIns="91440" bIns="45720" rtlCol="0" anchor="ctr">
            <a:normAutofit/>
          </a:bodyPr>
          <a:lstStyle/>
          <a:p>
            <a:pPr>
              <a:lnSpc>
                <a:spcPct val="150000"/>
              </a:lnSpc>
            </a:pPr>
            <a:r>
              <a:rPr lang="en-US" sz="2400" dirty="0">
                <a:latin typeface="Amasis MT Pro Medium" panose="02040604050005020304" pitchFamily="18" charset="0"/>
                <a:ea typeface="+mn-lt"/>
                <a:cs typeface="+mn-lt"/>
              </a:rPr>
              <a:t>forward(), configure P0.16 &amp; P0.18 as LOW. When key pressed Set P0.17 as HIGH to rotate the motor in the forward direction. </a:t>
            </a:r>
          </a:p>
          <a:p>
            <a:pPr>
              <a:lnSpc>
                <a:spcPct val="150000"/>
              </a:lnSpc>
            </a:pPr>
            <a:r>
              <a:rPr lang="en-US" sz="2400" dirty="0">
                <a:latin typeface="Amasis MT Pro Medium" panose="02040604050005020304" pitchFamily="18" charset="0"/>
                <a:ea typeface="+mn-lt"/>
                <a:cs typeface="+mn-lt"/>
              </a:rPr>
              <a:t>reverse(), configure P0.17 &amp; P0.18 as LOW. When key pressed Set P0.16 as HIGH to rotate the motor in the reverse direction. </a:t>
            </a:r>
          </a:p>
          <a:p>
            <a:pPr>
              <a:lnSpc>
                <a:spcPct val="150000"/>
              </a:lnSpc>
            </a:pPr>
            <a:r>
              <a:rPr lang="en-US" sz="2400" dirty="0">
                <a:latin typeface="Amasis MT Pro Medium" panose="02040604050005020304" pitchFamily="18" charset="0"/>
                <a:ea typeface="+mn-lt"/>
                <a:cs typeface="+mn-lt"/>
              </a:rPr>
              <a:t>Clear all pins, to stop Motor rotation.</a:t>
            </a:r>
            <a:endParaRPr lang="en-US" sz="2400" dirty="0">
              <a:latin typeface="Amasis MT Pro Medium" panose="02040604050005020304" pitchFamily="18" charset="0"/>
              <a:cs typeface="Calibri"/>
            </a:endParaRPr>
          </a:p>
          <a:p>
            <a:pPr>
              <a:lnSpc>
                <a:spcPct val="150000"/>
              </a:lnSpc>
            </a:pPr>
            <a:endParaRPr lang="en-US" sz="2400" dirty="0">
              <a:latin typeface="Amasis MT Pro Medium" panose="02040604050005020304" pitchFamily="18" charset="0"/>
              <a:cs typeface="Calibri"/>
            </a:endParaRPr>
          </a:p>
        </p:txBody>
      </p:sp>
      <p:pic>
        <p:nvPicPr>
          <p:cNvPr id="4" name="Picture 3" descr="A picture containing text&#10;&#10;Description automatically generated">
            <a:extLst>
              <a:ext uri="{FF2B5EF4-FFF2-40B4-BE49-F238E27FC236}">
                <a16:creationId xmlns:a16="http://schemas.microsoft.com/office/drawing/2014/main" id="{91921059-1173-47F9-902F-1683C3CEFFE0}"/>
              </a:ext>
            </a:extLst>
          </p:cNvPr>
          <p:cNvPicPr>
            <a:picLocks noChangeAspect="1"/>
          </p:cNvPicPr>
          <p:nvPr/>
        </p:nvPicPr>
        <p:blipFill>
          <a:blip r:embed="rId2"/>
          <a:stretch>
            <a:fillRect/>
          </a:stretch>
        </p:blipFill>
        <p:spPr>
          <a:xfrm>
            <a:off x="11571198" y="-3689"/>
            <a:ext cx="619125" cy="619125"/>
          </a:xfrm>
          <a:prstGeom prst="rect">
            <a:avLst/>
          </a:prstGeom>
        </p:spPr>
      </p:pic>
      <p:sp>
        <p:nvSpPr>
          <p:cNvPr id="5" name="Slide Number Placeholder 4">
            <a:extLst>
              <a:ext uri="{FF2B5EF4-FFF2-40B4-BE49-F238E27FC236}">
                <a16:creationId xmlns:a16="http://schemas.microsoft.com/office/drawing/2014/main" id="{09A613DD-3E5E-4C80-8891-5A3B4EFA3795}"/>
              </a:ext>
            </a:extLst>
          </p:cNvPr>
          <p:cNvSpPr>
            <a:spLocks noGrp="1"/>
          </p:cNvSpPr>
          <p:nvPr>
            <p:ph type="sldNum" sz="quarter" idx="12"/>
          </p:nvPr>
        </p:nvSpPr>
        <p:spPr/>
        <p:txBody>
          <a:bodyPr/>
          <a:lstStyle/>
          <a:p>
            <a:fld id="{330EA680-D336-4FF7-8B7A-9848BB0A1C32}" type="slidenum">
              <a:rPr lang="en-US" smtClean="0"/>
              <a:t>9</a:t>
            </a:fld>
            <a:endParaRPr lang="en-US"/>
          </a:p>
        </p:txBody>
      </p:sp>
    </p:spTree>
    <p:extLst>
      <p:ext uri="{BB962C8B-B14F-4D97-AF65-F5344CB8AC3E}">
        <p14:creationId xmlns:p14="http://schemas.microsoft.com/office/powerpoint/2010/main" val="14318520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223</TotalTime>
  <Words>833</Words>
  <Application>Microsoft Office PowerPoint</Application>
  <PresentationFormat>Widescreen</PresentationFormat>
  <Paragraphs>76</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Amasis MT Pro Medium</vt:lpstr>
      <vt:lpstr>Arial</vt:lpstr>
      <vt:lpstr>Calibri</vt:lpstr>
      <vt:lpstr>Calibri Light</vt:lpstr>
      <vt:lpstr>Wingdings</vt:lpstr>
      <vt:lpstr>office theme</vt:lpstr>
      <vt:lpstr>PowerPoint Presentation</vt:lpstr>
      <vt:lpstr>CCE Team 9</vt:lpstr>
      <vt:lpstr>INTRODUCTION</vt:lpstr>
      <vt:lpstr>PROJECT DESCRIPTION</vt:lpstr>
      <vt:lpstr>COMPONENTS REQUIRED</vt:lpstr>
      <vt:lpstr>Algorithm – Main() Function</vt:lpstr>
      <vt:lpstr>Algorithm – Keypad() Function</vt:lpstr>
      <vt:lpstr>Algorithm – LCD() Function</vt:lpstr>
      <vt:lpstr>Algorithm – Motor() Function</vt:lpstr>
      <vt:lpstr>Circuit Diagram Representation</vt:lpstr>
      <vt:lpstr>WORKING EXPLANATION </vt:lpstr>
      <vt:lpstr>SUMMARY</vt:lpstr>
      <vt:lpstr>CONCLUSION AND FUTURE PROSPECTS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SANTOSH - [CB.EN.U4CCE20053]</dc:creator>
  <cp:keywords>19CCE201 Project Team 9</cp:keywords>
  <cp:lastModifiedBy>KAVIN B</cp:lastModifiedBy>
  <cp:revision>222</cp:revision>
  <dcterms:created xsi:type="dcterms:W3CDTF">2021-12-24T08:24:56Z</dcterms:created>
  <dcterms:modified xsi:type="dcterms:W3CDTF">2024-01-26T07:41:35Z</dcterms:modified>
</cp:coreProperties>
</file>